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56" r:id="rId5"/>
    <p:sldId id="296" r:id="rId6"/>
    <p:sldId id="348" r:id="rId7"/>
    <p:sldId id="275" r:id="rId8"/>
    <p:sldId id="349" r:id="rId9"/>
    <p:sldId id="350" r:id="rId10"/>
    <p:sldId id="351" r:id="rId11"/>
    <p:sldId id="352" r:id="rId12"/>
    <p:sldId id="353" r:id="rId13"/>
    <p:sldId id="354" r:id="rId14"/>
    <p:sldId id="355" r:id="rId15"/>
    <p:sldId id="357" r:id="rId16"/>
    <p:sldId id="358" r:id="rId17"/>
    <p:sldId id="359" r:id="rId18"/>
    <p:sldId id="360" r:id="rId19"/>
    <p:sldId id="361" r:id="rId20"/>
    <p:sldId id="356" r:id="rId21"/>
    <p:sldId id="362" r:id="rId22"/>
    <p:sldId id="363" r:id="rId23"/>
    <p:sldId id="364" r:id="rId24"/>
    <p:sldId id="28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Nguyễn Lâm Quốc Bảo" initials="NQ" lastIdx="5" clrIdx="0">
    <p:extLst>
      <p:ext uri="{19B8F6BF-5375-455C-9EA6-DF929625EA0E}">
        <p15:presenceInfo xmlns:p15="http://schemas.microsoft.com/office/powerpoint/2012/main" userId="80204acb768443a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E5A"/>
    <a:srgbClr val="446992"/>
    <a:srgbClr val="AEC2D8"/>
    <a:srgbClr val="98432A"/>
    <a:srgbClr val="D84400"/>
    <a:srgbClr val="44678D"/>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34"/>
  </p:normalViewPr>
  <p:slideViewPr>
    <p:cSldViewPr snapToGrid="0" showGuides="1">
      <p:cViewPr varScale="1">
        <p:scale>
          <a:sx n="69" d="100"/>
          <a:sy n="69" d="100"/>
        </p:scale>
        <p:origin x="696" y="66"/>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1-11T21:20:12.614" idx="2">
    <p:pos x="106" y="106"/>
    <p:text>Physical Data Model (PDM), hay Mô hình dữ liệu vật lý, là mô hình chi tiết nhất trong quá trình thiết kế cơ sở dữ liệu, thể hiện cách dữ liệu được tổ chức và lưu trữ trên cơ sở dữ liệu thực tế. Mô hình này là bước chuyển đổi từ mô hình logic hoặc mô hình ERD thành các cấu trúc cụ thể có thể triển khai trong một hệ quản trị cơ sở dữ liệu (DBMS) như MySQL, SQL Server, Oracle, v.v.</p:text>
    <p:extLst>
      <p:ext uri="{C676402C-5697-4E1C-873F-D02D1690AC5C}">
        <p15:threadingInfo xmlns:p15="http://schemas.microsoft.com/office/powerpoint/2012/main" timeZoneBias="-420"/>
      </p:ext>
    </p:extLst>
  </p:cm>
  <p:cm authorId="1" dt="2025-01-11T21:20:40.471" idx="3">
    <p:pos x="10" y="10"/>
    <p:text>ERD (Entity-Relationship Diagram) là mô hình thực thể - quan hệ, được sử dụng để biểu diễn cấu trúc dữ liệu và các mối quan hệ giữa các thành phần trong cơ sở dữ liệu. Đây là một công cụ quan trọng trong việc thiết kế cơ sở dữ liệu, đặc biệt trong giai đoạn phân tích và mô hình hóa dữ liệu.</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1/11/2025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1/11/2025</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21</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XÂY DỰNG HỆ THỐNG QUẢN LÝ ĐĂNG KÝ GIỜ NHIỆM VỤ CỦA GIẢNG VIÊN KHOA KỸ THUẬT VÀ CÔNG NGHỆ </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4456-BEA8-14BD-6003-02F50AC41D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0462A7-D452-6A13-6274-29994465EF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12526-1EEB-3540-D173-AEDD77A525C1}"/>
              </a:ext>
            </a:extLst>
          </p:cNvPr>
          <p:cNvSpPr>
            <a:spLocks noGrp="1"/>
          </p:cNvSpPr>
          <p:nvPr>
            <p:ph type="dt" sz="half" idx="10"/>
          </p:nvPr>
        </p:nvSpPr>
        <p:spPr/>
        <p:txBody>
          <a:bodyPr/>
          <a:lstStyle/>
          <a:p>
            <a:fld id="{DE0F5AEA-5F42-432E-8F7F-3A8101E5E8AF}" type="datetime1">
              <a:rPr lang="en-US" smtClean="0"/>
              <a:t>1/11/2025</a:t>
            </a:fld>
            <a:endParaRPr lang="en-US"/>
          </a:p>
        </p:txBody>
      </p:sp>
      <p:sp>
        <p:nvSpPr>
          <p:cNvPr id="5" name="Footer Placeholder 4">
            <a:extLst>
              <a:ext uri="{FF2B5EF4-FFF2-40B4-BE49-F238E27FC236}">
                <a16:creationId xmlns:a16="http://schemas.microsoft.com/office/drawing/2014/main" id="{CACD1253-220F-E1C7-BE0F-14FE1932915E}"/>
              </a:ext>
            </a:extLst>
          </p:cNvPr>
          <p:cNvSpPr>
            <a:spLocks noGrp="1"/>
          </p:cNvSpPr>
          <p:nvPr>
            <p:ph type="ftr" sz="quarter" idx="11"/>
          </p:nvPr>
        </p:nvSpPr>
        <p:spPr/>
        <p:txBody>
          <a:bodyPr/>
          <a:lstStyle/>
          <a:p>
            <a:r>
              <a:rPr lang="en-US"/>
              <a:t>XÂY DỰNG HỆ THỐNG QUẢN LÝ ĐĂNG KÝ GIỜ NHIỆM VỤ CỦA GIẢNG VIÊN KHOA KỸ THUẬT VÀ CÔNG NGHỆ </a:t>
            </a:r>
          </a:p>
        </p:txBody>
      </p:sp>
      <p:sp>
        <p:nvSpPr>
          <p:cNvPr id="6" name="Slide Number Placeholder 5">
            <a:extLst>
              <a:ext uri="{FF2B5EF4-FFF2-40B4-BE49-F238E27FC236}">
                <a16:creationId xmlns:a16="http://schemas.microsoft.com/office/drawing/2014/main" id="{5BF56B1A-C368-B68F-55B1-3C97093CDF05}"/>
              </a:ext>
            </a:extLst>
          </p:cNvPr>
          <p:cNvSpPr>
            <a:spLocks noGrp="1"/>
          </p:cNvSpPr>
          <p:nvPr>
            <p:ph type="sldNum" sz="quarter" idx="12"/>
          </p:nvPr>
        </p:nvSpPr>
        <p:spPr/>
        <p:txBody>
          <a:bodyPr/>
          <a:lstStyle/>
          <a:p>
            <a:fld id="{D5F9BE7B-8C6A-4521-AC0D-F4FAD6600991}" type="slidenum">
              <a:rPr lang="en-US" smtClean="0"/>
              <a:t>‹#›</a:t>
            </a:fld>
            <a:endParaRPr lang="en-US"/>
          </a:p>
        </p:txBody>
      </p:sp>
    </p:spTree>
    <p:extLst>
      <p:ext uri="{BB962C8B-B14F-4D97-AF65-F5344CB8AC3E}">
        <p14:creationId xmlns:p14="http://schemas.microsoft.com/office/powerpoint/2010/main" val="158611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XÂY DỰNG HỆ THỐNG QUẢN LÝ ĐĂNG KÝ GIỜ NHIỆM VỤ CỦA GIẢNG VIÊN KHOA KỸ THUẬT VÀ CÔNG NGHỆ </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XÂY DỰNG HỆ THỐNG QUẢN LÝ ĐĂNG KÝ GIỜ NHIỆM VỤ CỦA GIẢNG VIÊN KHOA KỸ THUẬT VÀ CÔNG NGHỆ </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XÂY DỰNG HỆ THỐNG QUẢN LÝ ĐĂNG KÝ GIỜ NHIỆM VỤ CỦA GIẢNG VIÊN KHOA KỸ THUẬT VÀ CÔNG NGHỆ </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7.xml"/><Relationship Id="rId5" Type="http://schemas.openxmlformats.org/officeDocument/2006/relationships/image" Target="../media/image2.png"/><Relationship Id="rId4" Type="http://schemas.openxmlformats.org/officeDocument/2006/relationships/hyperlink" Target="https://ugeek.github.io/blog/post/2020-06-07-instalar-node-js-12-version-estable.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463488" y="457200"/>
            <a:ext cx="9144000" cy="840442"/>
          </a:xfrm>
        </p:spPr>
        <p:txBody>
          <a:bodyPr>
            <a:normAutofit fontScale="90000"/>
          </a:bodyPr>
          <a:lstStyle/>
          <a:p>
            <a:pPr algn="ctr">
              <a:lnSpc>
                <a:spcPct val="150000"/>
              </a:lnSpc>
            </a:pPr>
            <a:r>
              <a:rPr lang="en-US" sz="1800">
                <a:latin typeface="Roboto" panose="02000000000000000000" pitchFamily="2" charset="0"/>
                <a:ea typeface="Roboto" panose="02000000000000000000" pitchFamily="2" charset="0"/>
              </a:rPr>
              <a:t>THỰC TẬP ĐỒ ÁN CHUYÊN NGÀNH</a:t>
            </a:r>
            <a:br>
              <a:rPr lang="vi-VN" sz="1800" dirty="0">
                <a:effectLst/>
                <a:latin typeface="Roboto" panose="02000000000000000000" pitchFamily="2" charset="0"/>
                <a:ea typeface="Roboto" panose="02000000000000000000" pitchFamily="2" charset="0"/>
              </a:rPr>
            </a:br>
            <a:r>
              <a:rPr lang="en-US" sz="1800" b="1" dirty="0">
                <a:effectLst/>
                <a:latin typeface="Roboto" panose="02000000000000000000" pitchFamily="2" charset="0"/>
                <a:ea typeface="Roboto" panose="02000000000000000000" pitchFamily="2" charset="0"/>
              </a:rPr>
              <a:t>HỌC KỲ 1, NĂM </a:t>
            </a:r>
            <a:r>
              <a:rPr lang="en-US" sz="1800" b="1">
                <a:effectLst/>
                <a:latin typeface="Roboto" panose="02000000000000000000" pitchFamily="2" charset="0"/>
                <a:ea typeface="Roboto" panose="02000000000000000000" pitchFamily="2" charset="0"/>
              </a:rPr>
              <a:t>HỌC 2024-2025</a:t>
            </a:r>
            <a:endParaRPr lang="vi-VN" sz="1800" dirty="0">
              <a:effectLst/>
              <a:latin typeface="Roboto" panose="02000000000000000000" pitchFamily="2" charset="0"/>
              <a:ea typeface="Roboto" panose="02000000000000000000" pitchFamily="2" charset="0"/>
            </a:endParaRP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609056" y="2856188"/>
            <a:ext cx="10973887" cy="1145624"/>
          </a:xfrm>
        </p:spPr>
        <p:txBody>
          <a:bodyPr>
            <a:normAutofit fontScale="92500"/>
          </a:bodyPr>
          <a:lstStyle/>
          <a:p>
            <a:r>
              <a:rPr lang="en-US" sz="3500" b="1">
                <a:latin typeface="Roboto" panose="02000000000000000000" pitchFamily="2" charset="0"/>
                <a:ea typeface="Roboto" panose="02000000000000000000" pitchFamily="2" charset="0"/>
              </a:rPr>
              <a:t>XÂY DỰNG HỆ THỐNG QUẢN LÝ ĐĂNG KÝ GIỜ NHIỆM VỤ CỦA GIẢNG VIÊN KHOA KỸ THUẬT VÀ CÔNG NGHỆ </a:t>
            </a:r>
            <a:endParaRPr lang="vi-VN" sz="3500">
              <a:effectLst/>
              <a:latin typeface="Roboto" panose="02000000000000000000" pitchFamily="2" charset="0"/>
              <a:ea typeface="Roboto" panose="02000000000000000000" pitchFamily="2" charset="0"/>
            </a:endParaRPr>
          </a:p>
          <a:p>
            <a:endParaRPr lang="vi-VN" sz="3500" dirty="0">
              <a:latin typeface="Roboto" panose="02000000000000000000" pitchFamily="2" charset="0"/>
              <a:ea typeface="Roboto" panose="02000000000000000000" pitchFamily="2" charset="0"/>
            </a:endParaRPr>
          </a:p>
        </p:txBody>
      </p:sp>
      <p:sp>
        <p:nvSpPr>
          <p:cNvPr id="6" name="Hộp Văn bản 5">
            <a:extLst>
              <a:ext uri="{FF2B5EF4-FFF2-40B4-BE49-F238E27FC236}">
                <a16:creationId xmlns:a16="http://schemas.microsoft.com/office/drawing/2014/main" id="{54CE5BFB-CC36-DD10-06A0-9DB3689EE244}"/>
              </a:ext>
            </a:extLst>
          </p:cNvPr>
          <p:cNvSpPr txBox="1"/>
          <p:nvPr/>
        </p:nvSpPr>
        <p:spPr>
          <a:xfrm>
            <a:off x="4727012" y="5571589"/>
            <a:ext cx="3009157" cy="646331"/>
          </a:xfrm>
          <a:prstGeom prst="rect">
            <a:avLst/>
          </a:prstGeom>
          <a:noFill/>
        </p:spPr>
        <p:txBody>
          <a:bodyPr wrap="none" rtlCol="0">
            <a:spAutoFit/>
          </a:bodyPr>
          <a:lstStyle/>
          <a:p>
            <a:r>
              <a:rPr lang="en-US" sz="1800" b="1" i="1" err="1">
                <a:effectLst/>
                <a:latin typeface="Roboto" panose="02000000000000000000" pitchFamily="2" charset="0"/>
                <a:ea typeface="Roboto" panose="02000000000000000000" pitchFamily="2" charset="0"/>
              </a:rPr>
              <a:t>Trà</a:t>
            </a:r>
            <a:r>
              <a:rPr lang="en-US" sz="1800" b="1" i="1">
                <a:effectLst/>
                <a:latin typeface="Roboto" panose="02000000000000000000" pitchFamily="2" charset="0"/>
                <a:ea typeface="Roboto" panose="02000000000000000000" pitchFamily="2" charset="0"/>
              </a:rPr>
              <a:t> Vinh, tháng 1 năm 2025</a:t>
            </a:r>
            <a:endParaRPr lang="vi-VN" sz="1800">
              <a:effectLst/>
              <a:latin typeface="Roboto" panose="02000000000000000000" pitchFamily="2" charset="0"/>
              <a:ea typeface="Roboto" panose="02000000000000000000" pitchFamily="2" charset="0"/>
            </a:endParaRPr>
          </a:p>
          <a:p>
            <a:endParaRPr lang="vi-VN">
              <a:latin typeface="Roboto" panose="02000000000000000000" pitchFamily="2" charset="0"/>
              <a:ea typeface="Roboto" panose="02000000000000000000" pitchFamily="2" charset="0"/>
            </a:endParaRPr>
          </a:p>
        </p:txBody>
      </p:sp>
      <p:pic>
        <p:nvPicPr>
          <p:cNvPr id="1026" name="Picture 2">
            <a:extLst>
              <a:ext uri="{FF2B5EF4-FFF2-40B4-BE49-F238E27FC236}">
                <a16:creationId xmlns:a16="http://schemas.microsoft.com/office/drawing/2014/main" id="{16177426-8579-4FE0-9446-59AD976515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800" y="1537256"/>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9A757A61-2E6D-DC86-A1BE-0F098CBBC1CB}"/>
              </a:ext>
            </a:extLst>
          </p:cNvPr>
          <p:cNvSpPr txBox="1"/>
          <p:nvPr/>
        </p:nvSpPr>
        <p:spPr>
          <a:xfrm>
            <a:off x="609056" y="4143888"/>
            <a:ext cx="2716035" cy="646331"/>
          </a:xfrm>
          <a:prstGeom prst="rect">
            <a:avLst/>
          </a:prstGeom>
          <a:noFill/>
        </p:spPr>
        <p:txBody>
          <a:bodyPr wrap="square">
            <a:spAutoFit/>
          </a:bodyPr>
          <a:lstStyle/>
          <a:p>
            <a:r>
              <a:rPr lang="en-US">
                <a:latin typeface="Roboto" panose="02000000000000000000" pitchFamily="2" charset="0"/>
                <a:ea typeface="Roboto" panose="02000000000000000000" pitchFamily="2" charset="0"/>
                <a:cs typeface="Roboto" panose="02000000000000000000" pitchFamily="2" charset="0"/>
              </a:rPr>
              <a:t>Giảng viên hướng dẫn:</a:t>
            </a:r>
          </a:p>
          <a:p>
            <a:r>
              <a:rPr lang="en-US">
                <a:latin typeface="Roboto" panose="02000000000000000000" pitchFamily="2" charset="0"/>
                <a:ea typeface="Roboto" panose="02000000000000000000" pitchFamily="2" charset="0"/>
                <a:cs typeface="Roboto" panose="02000000000000000000" pitchFamily="2" charset="0"/>
              </a:rPr>
              <a:t>ThS Phạm Thị Trúc Mai</a:t>
            </a:r>
          </a:p>
        </p:txBody>
      </p:sp>
      <p:sp>
        <p:nvSpPr>
          <p:cNvPr id="9" name="TextBox 8">
            <a:extLst>
              <a:ext uri="{FF2B5EF4-FFF2-40B4-BE49-F238E27FC236}">
                <a16:creationId xmlns:a16="http://schemas.microsoft.com/office/drawing/2014/main" id="{58425A50-520E-891E-7D43-75ABA77B709B}"/>
              </a:ext>
            </a:extLst>
          </p:cNvPr>
          <p:cNvSpPr txBox="1"/>
          <p:nvPr/>
        </p:nvSpPr>
        <p:spPr>
          <a:xfrm>
            <a:off x="8160870" y="4129344"/>
            <a:ext cx="3422073" cy="1200329"/>
          </a:xfrm>
          <a:prstGeom prst="rect">
            <a:avLst/>
          </a:prstGeom>
          <a:noFill/>
        </p:spPr>
        <p:txBody>
          <a:bodyPr wrap="square">
            <a:spAutoFit/>
          </a:bodyPr>
          <a:lstStyle/>
          <a:p>
            <a:r>
              <a:rPr lang="en-US" sz="1800" i="1">
                <a:effectLst/>
                <a:latin typeface="Roboto" panose="02000000000000000000" pitchFamily="2" charset="0"/>
                <a:ea typeface="Roboto" panose="02000000000000000000" pitchFamily="2" charset="0"/>
                <a:cs typeface="Roboto" panose="02000000000000000000" pitchFamily="2" charset="0"/>
              </a:rPr>
              <a:t>S inh viên thực hiện:</a:t>
            </a:r>
            <a:endParaRPr lang="en-US" sz="1800">
              <a:effectLst/>
              <a:latin typeface="Roboto" panose="02000000000000000000" pitchFamily="2" charset="0"/>
              <a:ea typeface="Roboto" panose="02000000000000000000" pitchFamily="2" charset="0"/>
              <a:cs typeface="Roboto" panose="02000000000000000000" pitchFamily="2" charset="0"/>
            </a:endParaRPr>
          </a:p>
          <a:p>
            <a:r>
              <a:rPr lang="en-US" sz="1800">
                <a:effectLst/>
                <a:latin typeface="Roboto" panose="02000000000000000000" pitchFamily="2" charset="0"/>
                <a:ea typeface="Roboto" panose="02000000000000000000" pitchFamily="2" charset="0"/>
                <a:cs typeface="Roboto" panose="02000000000000000000" pitchFamily="2" charset="0"/>
              </a:rPr>
              <a:t>Họ tên: Nguyễn Lâm Quốc Bảo</a:t>
            </a:r>
          </a:p>
          <a:p>
            <a:r>
              <a:rPr lang="en-US" sz="1800">
                <a:effectLst/>
                <a:latin typeface="Roboto" panose="02000000000000000000" pitchFamily="2" charset="0"/>
                <a:ea typeface="Roboto" panose="02000000000000000000" pitchFamily="2" charset="0"/>
                <a:cs typeface="Roboto" panose="02000000000000000000" pitchFamily="2" charset="0"/>
              </a:rPr>
              <a:t>MSSV: 110121007</a:t>
            </a:r>
          </a:p>
          <a:p>
            <a:r>
              <a:rPr lang="en-US" sz="1800">
                <a:effectLst/>
                <a:latin typeface="Roboto" panose="02000000000000000000" pitchFamily="2" charset="0"/>
                <a:ea typeface="Roboto" panose="02000000000000000000" pitchFamily="2" charset="0"/>
                <a:cs typeface="Roboto" panose="02000000000000000000" pitchFamily="2" charset="0"/>
              </a:rPr>
              <a:t>Lớp: DA21TTA</a:t>
            </a:r>
          </a:p>
        </p:txBody>
      </p:sp>
      <p:sp>
        <p:nvSpPr>
          <p:cNvPr id="14" name="Slide Number Placeholder 13">
            <a:extLst>
              <a:ext uri="{FF2B5EF4-FFF2-40B4-BE49-F238E27FC236}">
                <a16:creationId xmlns:a16="http://schemas.microsoft.com/office/drawing/2014/main" id="{B86479DC-F832-085E-11AF-DA58ED3EAF9E}"/>
              </a:ext>
            </a:extLst>
          </p:cNvPr>
          <p:cNvSpPr>
            <a:spLocks noGrp="1"/>
          </p:cNvSpPr>
          <p:nvPr>
            <p:ph type="sldNum" sz="quarter" idx="12"/>
          </p:nvPr>
        </p:nvSpPr>
        <p:spPr/>
        <p:txBody>
          <a:bodyPr/>
          <a:lstStyle/>
          <a:p>
            <a:fld id="{D5F9BE7B-8C6A-4521-AC0D-F4FAD6600991}" type="slidenum">
              <a:rPr lang="en-US" smtClean="0"/>
              <a:t>1</a:t>
            </a:fld>
            <a:endParaRPr lang="en-US"/>
          </a:p>
        </p:txBody>
      </p:sp>
    </p:spTree>
    <p:extLst>
      <p:ext uri="{BB962C8B-B14F-4D97-AF65-F5344CB8AC3E}">
        <p14:creationId xmlns:p14="http://schemas.microsoft.com/office/powerpoint/2010/main" val="169786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CDF70-0D11-B44E-D06D-778E1C9B2ABE}"/>
              </a:ext>
            </a:extLst>
          </p:cNvPr>
          <p:cNvSpPr>
            <a:spLocks noGrp="1"/>
          </p:cNvSpPr>
          <p:nvPr>
            <p:ph type="title"/>
          </p:nvPr>
        </p:nvSpPr>
        <p:spPr>
          <a:xfrm>
            <a:off x="484632" y="553842"/>
            <a:ext cx="5117162" cy="1325563"/>
          </a:xfrm>
        </p:spPr>
        <p:txBody>
          <a:bodyPr/>
          <a:lstStyle/>
          <a:p>
            <a:r>
              <a:rPr lang="en-US" sz="3200">
                <a:latin typeface="Roboto" panose="02000000000000000000" pitchFamily="2" charset="0"/>
                <a:ea typeface="Roboto" panose="02000000000000000000" pitchFamily="2" charset="0"/>
                <a:cs typeface="Roboto" panose="02000000000000000000" pitchFamily="2" charset="0"/>
              </a:rPr>
              <a:t>Kiến trúc Tích Hợp</a:t>
            </a:r>
          </a:p>
        </p:txBody>
      </p:sp>
      <p:pic>
        <p:nvPicPr>
          <p:cNvPr id="10" name="Picture Placeholder 9">
            <a:extLst>
              <a:ext uri="{FF2B5EF4-FFF2-40B4-BE49-F238E27FC236}">
                <a16:creationId xmlns:a16="http://schemas.microsoft.com/office/drawing/2014/main" id="{390C4967-7852-7048-B60F-B1CCCAD77C7B}"/>
              </a:ext>
            </a:extLst>
          </p:cNvPr>
          <p:cNvPicPr>
            <a:picLocks noGrp="1" noChangeAspect="1"/>
          </p:cNvPicPr>
          <p:nvPr>
            <p:ph type="pic" sz="quarter" idx="51"/>
          </p:nvPr>
        </p:nvPicPr>
        <p:blipFill rotWithShape="1">
          <a:blip r:embed="rId2"/>
          <a:srcRect t="-20917" b="-20917"/>
          <a:stretch/>
        </p:blipFill>
        <p:spPr/>
      </p:pic>
      <p:sp>
        <p:nvSpPr>
          <p:cNvPr id="5" name="Footer Placeholder 4">
            <a:extLst>
              <a:ext uri="{FF2B5EF4-FFF2-40B4-BE49-F238E27FC236}">
                <a16:creationId xmlns:a16="http://schemas.microsoft.com/office/drawing/2014/main" id="{6F77BC0B-74BD-0959-3A18-B0B446089FB2}"/>
              </a:ext>
            </a:extLst>
          </p:cNvPr>
          <p:cNvSpPr>
            <a:spLocks noGrp="1"/>
          </p:cNvSpPr>
          <p:nvPr>
            <p:ph type="ftr" sz="quarter" idx="52"/>
          </p:nvPr>
        </p:nvSpPr>
        <p:spPr/>
        <p:txBody>
          <a:bodyPr/>
          <a:lstStyle/>
          <a:p>
            <a:r>
              <a:rPr lang="en-US"/>
              <a:t>XÂY DỰNG HỆ THỐNG QUẢN LÝ ĐĂNG KÝ GIỜ NHIỆM VỤ CỦA GIẢNG VIÊN KHOA KỸ THUẬT VÀ CÔNG NGHỆ </a:t>
            </a:r>
            <a:endParaRPr lang="en-US" dirty="0"/>
          </a:p>
        </p:txBody>
      </p:sp>
      <p:sp>
        <p:nvSpPr>
          <p:cNvPr id="6" name="Slide Number Placeholder 5">
            <a:extLst>
              <a:ext uri="{FF2B5EF4-FFF2-40B4-BE49-F238E27FC236}">
                <a16:creationId xmlns:a16="http://schemas.microsoft.com/office/drawing/2014/main" id="{C5F89533-BF5B-3FC9-72C7-E09F33CFBBAE}"/>
              </a:ext>
            </a:extLst>
          </p:cNvPr>
          <p:cNvSpPr>
            <a:spLocks noGrp="1"/>
          </p:cNvSpPr>
          <p:nvPr>
            <p:ph type="sldNum" sz="quarter" idx="53"/>
          </p:nvPr>
        </p:nvSpPr>
        <p:spPr/>
        <p:txBody>
          <a:bodyPr/>
          <a:lstStyle/>
          <a:p>
            <a:fld id="{47FEACEE-25B4-4A2D-B147-27296E36371D}" type="slidenum">
              <a:rPr lang="en-US" altLang="zh-CN" smtClean="0"/>
              <a:pPr/>
              <a:t>10</a:t>
            </a:fld>
            <a:endParaRPr lang="en-US" altLang="zh-CN" dirty="0"/>
          </a:p>
        </p:txBody>
      </p:sp>
      <p:sp>
        <p:nvSpPr>
          <p:cNvPr id="12" name="TextBox 11">
            <a:extLst>
              <a:ext uri="{FF2B5EF4-FFF2-40B4-BE49-F238E27FC236}">
                <a16:creationId xmlns:a16="http://schemas.microsoft.com/office/drawing/2014/main" id="{FCB67B30-D4D8-B234-A92B-92ABBCD885A4}"/>
              </a:ext>
            </a:extLst>
          </p:cNvPr>
          <p:cNvSpPr txBox="1"/>
          <p:nvPr/>
        </p:nvSpPr>
        <p:spPr>
          <a:xfrm>
            <a:off x="484632" y="1879405"/>
            <a:ext cx="5260369" cy="2308324"/>
          </a:xfrm>
          <a:prstGeom prst="rect">
            <a:avLst/>
          </a:prstGeom>
          <a:noFill/>
        </p:spPr>
        <p:txBody>
          <a:bodyPr wrap="square">
            <a:spAutoFit/>
          </a:bodyPr>
          <a:lstStyle/>
          <a:p>
            <a:pPr algn="just"/>
            <a:r>
              <a:rPr lang="en-US">
                <a:latin typeface="Roboto" panose="02000000000000000000" pitchFamily="2" charset="0"/>
                <a:ea typeface="Roboto" panose="02000000000000000000" pitchFamily="2" charset="0"/>
                <a:cs typeface="Roboto" panose="02000000000000000000" pitchFamily="2" charset="0"/>
              </a:rPr>
              <a:t>Kiến trúc tích hợp là một cách tiếp cận trong thiết kế hệ thống phần mềm, trong đó các thành phần khác nhau của hệ thống, có thể sử dụng công nghệ và mô hình hoạt động khác nhau, được tích hợp lại để làm việc cùng nhau. Mục tiêu chính của kiến trúc này là tận dụng thế mạnh của từng thành phần và đảm bảo chúng hoạt động mượt mà trong một hệ sinh thái.</a:t>
            </a:r>
          </a:p>
        </p:txBody>
      </p:sp>
    </p:spTree>
    <p:extLst>
      <p:ext uri="{BB962C8B-B14F-4D97-AF65-F5344CB8AC3E}">
        <p14:creationId xmlns:p14="http://schemas.microsoft.com/office/powerpoint/2010/main" val="389187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984E2-1595-1A1B-A4CB-AED259A170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CAC26A-0F72-D6B3-A68F-9E96F1DEEA2C}"/>
              </a:ext>
            </a:extLst>
          </p:cNvPr>
          <p:cNvSpPr>
            <a:spLocks noGrp="1"/>
          </p:cNvSpPr>
          <p:nvPr>
            <p:ph type="title"/>
          </p:nvPr>
        </p:nvSpPr>
        <p:spPr>
          <a:xfrm>
            <a:off x="6099079" y="1856195"/>
            <a:ext cx="4973734" cy="1688906"/>
          </a:xfrm>
        </p:spPr>
        <p:txBody>
          <a:bodyPr/>
          <a:lstStyle/>
          <a:p>
            <a:r>
              <a:rPr lang="en-US" sz="3500" b="1">
                <a:latin typeface="Roboto" panose="02000000000000000000" pitchFamily="2" charset="0"/>
                <a:ea typeface="Roboto" panose="02000000000000000000" pitchFamily="2" charset="0"/>
              </a:rPr>
              <a:t>3. XÂY DỰNG WEBSITE</a:t>
            </a:r>
            <a:endParaRPr lang="en-US" sz="3500" b="1" dirty="0">
              <a:latin typeface="Roboto" panose="02000000000000000000" pitchFamily="2" charset="0"/>
              <a:ea typeface="Roboto" panose="02000000000000000000" pitchFamily="2" charset="0"/>
            </a:endParaRPr>
          </a:p>
        </p:txBody>
      </p:sp>
      <p:sp>
        <p:nvSpPr>
          <p:cNvPr id="3" name="Text Placeholder 2">
            <a:extLst>
              <a:ext uri="{FF2B5EF4-FFF2-40B4-BE49-F238E27FC236}">
                <a16:creationId xmlns:a16="http://schemas.microsoft.com/office/drawing/2014/main" id="{5298D3E2-5772-7B88-1D13-F650CDF85E9A}"/>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aaaaaaaaaaa</a:t>
            </a:r>
          </a:p>
        </p:txBody>
      </p:sp>
      <p:sp>
        <p:nvSpPr>
          <p:cNvPr id="4" name="Footer Placeholder 3">
            <a:extLst>
              <a:ext uri="{FF2B5EF4-FFF2-40B4-BE49-F238E27FC236}">
                <a16:creationId xmlns:a16="http://schemas.microsoft.com/office/drawing/2014/main" id="{C76AB067-9379-C4BC-AEB2-D3B455ABCC6B}"/>
              </a:ext>
            </a:extLst>
          </p:cNvPr>
          <p:cNvSpPr>
            <a:spLocks noGrp="1"/>
          </p:cNvSpPr>
          <p:nvPr>
            <p:ph type="ftr" sz="quarter" idx="30"/>
          </p:nvPr>
        </p:nvSpPr>
        <p:spPr/>
        <p:txBody>
          <a:bodyPr/>
          <a:lstStyle/>
          <a:p>
            <a:r>
              <a:rPr lang="en-US" noProof="0"/>
              <a:t>XÂY DỰNG HỆ THỐNG QUẢN LÝ ĐĂNG KÝ GIỜ NHIỆM VỤ CỦA GIẢNG VIÊN KHOA KỸ THUẬT VÀ CÔNG NGHỆ </a:t>
            </a:r>
            <a:endParaRPr lang="en-US" noProof="0" dirty="0"/>
          </a:p>
        </p:txBody>
      </p:sp>
      <p:sp>
        <p:nvSpPr>
          <p:cNvPr id="5" name="Slide Number Placeholder 4">
            <a:extLst>
              <a:ext uri="{FF2B5EF4-FFF2-40B4-BE49-F238E27FC236}">
                <a16:creationId xmlns:a16="http://schemas.microsoft.com/office/drawing/2014/main" id="{3F780106-110E-441E-D441-56CE75F05286}"/>
              </a:ext>
            </a:extLst>
          </p:cNvPr>
          <p:cNvSpPr>
            <a:spLocks noGrp="1"/>
          </p:cNvSpPr>
          <p:nvPr>
            <p:ph type="sldNum" sz="quarter" idx="31"/>
          </p:nvPr>
        </p:nvSpPr>
        <p:spPr/>
        <p:txBody>
          <a:bodyPr/>
          <a:lstStyle/>
          <a:p>
            <a:fld id="{47FEACEE-25B4-4A2D-B147-27296E36371D}" type="slidenum">
              <a:rPr lang="en-US" altLang="zh-CN" noProof="0" smtClean="0"/>
              <a:pPr/>
              <a:t>11</a:t>
            </a:fld>
            <a:endParaRPr lang="en-US" altLang="zh-CN" noProof="0" dirty="0"/>
          </a:p>
        </p:txBody>
      </p:sp>
    </p:spTree>
    <p:extLst>
      <p:ext uri="{BB962C8B-B14F-4D97-AF65-F5344CB8AC3E}">
        <p14:creationId xmlns:p14="http://schemas.microsoft.com/office/powerpoint/2010/main" val="1281495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444E3DC-6B11-FFA9-78C9-9C8B309150D3}"/>
              </a:ext>
            </a:extLst>
          </p:cNvPr>
          <p:cNvPicPr>
            <a:picLocks noChangeAspect="1"/>
          </p:cNvPicPr>
          <p:nvPr/>
        </p:nvPicPr>
        <p:blipFill>
          <a:blip r:embed="rId2"/>
          <a:stretch>
            <a:fillRect/>
          </a:stretch>
        </p:blipFill>
        <p:spPr>
          <a:xfrm>
            <a:off x="105294" y="59406"/>
            <a:ext cx="11981412" cy="6736249"/>
          </a:xfrm>
          <a:prstGeom prst="rect">
            <a:avLst/>
          </a:prstGeom>
        </p:spPr>
      </p:pic>
      <p:sp>
        <p:nvSpPr>
          <p:cNvPr id="2" name="Title 1">
            <a:extLst>
              <a:ext uri="{FF2B5EF4-FFF2-40B4-BE49-F238E27FC236}">
                <a16:creationId xmlns:a16="http://schemas.microsoft.com/office/drawing/2014/main" id="{76A40C57-1982-CC73-6669-4A9852E6B37F}"/>
              </a:ext>
            </a:extLst>
          </p:cNvPr>
          <p:cNvSpPr>
            <a:spLocks noGrp="1"/>
          </p:cNvSpPr>
          <p:nvPr>
            <p:ph type="title"/>
          </p:nvPr>
        </p:nvSpPr>
        <p:spPr>
          <a:xfrm>
            <a:off x="484632" y="416738"/>
            <a:ext cx="10889796" cy="747044"/>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Giao diện đăng nhập</a:t>
            </a:r>
          </a:p>
        </p:txBody>
      </p:sp>
      <p:sp>
        <p:nvSpPr>
          <p:cNvPr id="4" name="Footer Placeholder 3">
            <a:extLst>
              <a:ext uri="{FF2B5EF4-FFF2-40B4-BE49-F238E27FC236}">
                <a16:creationId xmlns:a16="http://schemas.microsoft.com/office/drawing/2014/main" id="{A74F32E8-AEED-2C70-C875-1955C9740C43}"/>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4B7DBB12-FA93-E07F-EF48-6D3B1E23B29C}"/>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sp>
        <p:nvSpPr>
          <p:cNvPr id="9" name="Title 1">
            <a:extLst>
              <a:ext uri="{FF2B5EF4-FFF2-40B4-BE49-F238E27FC236}">
                <a16:creationId xmlns:a16="http://schemas.microsoft.com/office/drawing/2014/main" id="{376186BD-6837-4EAF-E267-C9AF11C38DF0}"/>
              </a:ext>
            </a:extLst>
          </p:cNvPr>
          <p:cNvSpPr txBox="1">
            <a:spLocks/>
          </p:cNvSpPr>
          <p:nvPr/>
        </p:nvSpPr>
        <p:spPr>
          <a:xfrm>
            <a:off x="484632" y="1191491"/>
            <a:ext cx="3505477" cy="432261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2000" b="0">
                <a:latin typeface="Roboto" panose="02000000000000000000" pitchFamily="2" charset="0"/>
                <a:ea typeface="Roboto" panose="02000000000000000000" pitchFamily="2" charset="0"/>
                <a:cs typeface="Roboto" panose="02000000000000000000" pitchFamily="2" charset="0"/>
              </a:rPr>
              <a:t>Cho phép giảng viên đăng nhập bằng Email, mật khẩu hoặc thông qua Google</a:t>
            </a:r>
          </a:p>
        </p:txBody>
      </p:sp>
    </p:spTree>
    <p:extLst>
      <p:ext uri="{BB962C8B-B14F-4D97-AF65-F5344CB8AC3E}">
        <p14:creationId xmlns:p14="http://schemas.microsoft.com/office/powerpoint/2010/main" val="2512729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3D75ED-AECB-F7F5-AB07-499619A55C87}"/>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AE31B343-1CD5-57E8-231D-9A0BA1D948BD}"/>
              </a:ext>
            </a:extLst>
          </p:cNvPr>
          <p:cNvPicPr>
            <a:picLocks noChangeAspect="1"/>
          </p:cNvPicPr>
          <p:nvPr/>
        </p:nvPicPr>
        <p:blipFill>
          <a:blip r:embed="rId2"/>
          <a:stretch>
            <a:fillRect/>
          </a:stretch>
        </p:blipFill>
        <p:spPr>
          <a:xfrm>
            <a:off x="0" y="1673"/>
            <a:ext cx="12192000" cy="6854653"/>
          </a:xfrm>
          <a:prstGeom prst="rect">
            <a:avLst/>
          </a:prstGeom>
        </p:spPr>
      </p:pic>
      <p:sp>
        <p:nvSpPr>
          <p:cNvPr id="4" name="Footer Placeholder 3">
            <a:extLst>
              <a:ext uri="{FF2B5EF4-FFF2-40B4-BE49-F238E27FC236}">
                <a16:creationId xmlns:a16="http://schemas.microsoft.com/office/drawing/2014/main" id="{7B3432F7-ADDB-D5AE-2CEF-887782C5C0A8}"/>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BB5B3FE0-49ED-0CA0-1E9F-105C4FCB97F9}"/>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dirty="0"/>
          </a:p>
        </p:txBody>
      </p:sp>
    </p:spTree>
    <p:extLst>
      <p:ext uri="{BB962C8B-B14F-4D97-AF65-F5344CB8AC3E}">
        <p14:creationId xmlns:p14="http://schemas.microsoft.com/office/powerpoint/2010/main" val="3765123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637F4-1FAF-B39E-438A-A089006706F8}"/>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89567BC4-67F8-B589-5922-CC75D190C1C7}"/>
              </a:ext>
            </a:extLst>
          </p:cNvPr>
          <p:cNvPicPr>
            <a:picLocks noChangeAspect="1"/>
          </p:cNvPicPr>
          <p:nvPr/>
        </p:nvPicPr>
        <p:blipFill>
          <a:blip r:embed="rId2"/>
          <a:stretch>
            <a:fillRect/>
          </a:stretch>
        </p:blipFill>
        <p:spPr>
          <a:xfrm>
            <a:off x="651163" y="0"/>
            <a:ext cx="10889673" cy="6122452"/>
          </a:xfrm>
          <a:prstGeom prst="rect">
            <a:avLst/>
          </a:prstGeom>
        </p:spPr>
      </p:pic>
      <p:sp>
        <p:nvSpPr>
          <p:cNvPr id="4" name="Footer Placeholder 3">
            <a:extLst>
              <a:ext uri="{FF2B5EF4-FFF2-40B4-BE49-F238E27FC236}">
                <a16:creationId xmlns:a16="http://schemas.microsoft.com/office/drawing/2014/main" id="{82053E4B-1144-87B1-A087-636362BFD89D}"/>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B796CFCE-D5D4-9957-5969-DDF66D996EF7}"/>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dirty="0"/>
          </a:p>
        </p:txBody>
      </p:sp>
    </p:spTree>
    <p:extLst>
      <p:ext uri="{BB962C8B-B14F-4D97-AF65-F5344CB8AC3E}">
        <p14:creationId xmlns:p14="http://schemas.microsoft.com/office/powerpoint/2010/main" val="327030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E11C74-2EF9-D175-70EA-820FAF31832F}"/>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B28BD7E9-D0C1-2118-2085-227F625FC937}"/>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0F8E3DB8-C229-0FD4-283E-53D4ECF669FD}"/>
              </a:ext>
            </a:extLst>
          </p:cNvPr>
          <p:cNvSpPr>
            <a:spLocks noGrp="1"/>
          </p:cNvSpPr>
          <p:nvPr>
            <p:ph type="sldNum" sz="quarter" idx="29"/>
          </p:nvPr>
        </p:nvSpPr>
        <p:spPr/>
        <p:txBody>
          <a:bodyPr/>
          <a:lstStyle/>
          <a:p>
            <a:fld id="{47FEACEE-25B4-4A2D-B147-27296E36371D}" type="slidenum">
              <a:rPr lang="en-US" altLang="zh-CN" smtClean="0"/>
              <a:pPr/>
              <a:t>15</a:t>
            </a:fld>
            <a:endParaRPr lang="en-US" altLang="zh-CN" dirty="0"/>
          </a:p>
        </p:txBody>
      </p:sp>
      <p:pic>
        <p:nvPicPr>
          <p:cNvPr id="3" name="Picture 2">
            <a:extLst>
              <a:ext uri="{FF2B5EF4-FFF2-40B4-BE49-F238E27FC236}">
                <a16:creationId xmlns:a16="http://schemas.microsoft.com/office/drawing/2014/main" id="{BEEC3C19-96AD-5339-FDBA-F82008CF41E3}"/>
              </a:ext>
            </a:extLst>
          </p:cNvPr>
          <p:cNvPicPr>
            <a:picLocks noChangeAspect="1"/>
          </p:cNvPicPr>
          <p:nvPr/>
        </p:nvPicPr>
        <p:blipFill>
          <a:blip r:embed="rId2"/>
          <a:stretch>
            <a:fillRect/>
          </a:stretch>
        </p:blipFill>
        <p:spPr>
          <a:xfrm>
            <a:off x="685800" y="0"/>
            <a:ext cx="10820400" cy="6083504"/>
          </a:xfrm>
          <a:prstGeom prst="rect">
            <a:avLst/>
          </a:prstGeom>
        </p:spPr>
      </p:pic>
    </p:spTree>
    <p:extLst>
      <p:ext uri="{BB962C8B-B14F-4D97-AF65-F5344CB8AC3E}">
        <p14:creationId xmlns:p14="http://schemas.microsoft.com/office/powerpoint/2010/main" val="4235839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6DDD-FA6E-3DD6-5C13-3B510F0F8EE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34177611-5BB4-5D77-E104-9F4C12D5D192}"/>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3E52EABF-E33A-84E8-8B4C-8336D9456C48}"/>
              </a:ext>
            </a:extLst>
          </p:cNvPr>
          <p:cNvSpPr>
            <a:spLocks noGrp="1"/>
          </p:cNvSpPr>
          <p:nvPr>
            <p:ph type="sldNum" sz="quarter" idx="29"/>
          </p:nvPr>
        </p:nvSpPr>
        <p:spPr/>
        <p:txBody>
          <a:bodyPr/>
          <a:lstStyle/>
          <a:p>
            <a:fld id="{47FEACEE-25B4-4A2D-B147-27296E36371D}" type="slidenum">
              <a:rPr lang="en-US" altLang="zh-CN" smtClean="0"/>
              <a:pPr/>
              <a:t>16</a:t>
            </a:fld>
            <a:endParaRPr lang="en-US" altLang="zh-CN" dirty="0"/>
          </a:p>
        </p:txBody>
      </p:sp>
      <p:pic>
        <p:nvPicPr>
          <p:cNvPr id="6" name="Picture 5">
            <a:extLst>
              <a:ext uri="{FF2B5EF4-FFF2-40B4-BE49-F238E27FC236}">
                <a16:creationId xmlns:a16="http://schemas.microsoft.com/office/drawing/2014/main" id="{DE96CF83-8C5D-E941-73EB-A602F1CC8221}"/>
              </a:ext>
            </a:extLst>
          </p:cNvPr>
          <p:cNvPicPr>
            <a:picLocks noChangeAspect="1"/>
          </p:cNvPicPr>
          <p:nvPr/>
        </p:nvPicPr>
        <p:blipFill>
          <a:blip r:embed="rId2"/>
          <a:stretch>
            <a:fillRect/>
          </a:stretch>
        </p:blipFill>
        <p:spPr>
          <a:xfrm>
            <a:off x="623454" y="0"/>
            <a:ext cx="10945091" cy="6153609"/>
          </a:xfrm>
          <a:prstGeom prst="rect">
            <a:avLst/>
          </a:prstGeom>
        </p:spPr>
      </p:pic>
    </p:spTree>
    <p:extLst>
      <p:ext uri="{BB962C8B-B14F-4D97-AF65-F5344CB8AC3E}">
        <p14:creationId xmlns:p14="http://schemas.microsoft.com/office/powerpoint/2010/main" val="2548628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2D0B06-479A-6355-5CD3-2A05D47F8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5FA7A5-F0E7-5880-3767-5838386ECC32}"/>
              </a:ext>
            </a:extLst>
          </p:cNvPr>
          <p:cNvSpPr>
            <a:spLocks noGrp="1"/>
          </p:cNvSpPr>
          <p:nvPr>
            <p:ph type="title"/>
          </p:nvPr>
        </p:nvSpPr>
        <p:spPr>
          <a:xfrm>
            <a:off x="6099079" y="1856195"/>
            <a:ext cx="3544984" cy="1688906"/>
          </a:xfrm>
        </p:spPr>
        <p:txBody>
          <a:bodyPr/>
          <a:lstStyle/>
          <a:p>
            <a:r>
              <a:rPr lang="en-US" sz="3500" b="1">
                <a:latin typeface="Roboto" panose="02000000000000000000" pitchFamily="2" charset="0"/>
                <a:ea typeface="Roboto" panose="02000000000000000000" pitchFamily="2" charset="0"/>
              </a:rPr>
              <a:t>4. KẾT LUẬN VÀ PHÁT TRIỂN</a:t>
            </a:r>
            <a:endParaRPr lang="en-US" sz="3500" b="1" dirty="0">
              <a:latin typeface="Roboto" panose="02000000000000000000" pitchFamily="2" charset="0"/>
              <a:ea typeface="Roboto" panose="02000000000000000000" pitchFamily="2" charset="0"/>
            </a:endParaRPr>
          </a:p>
        </p:txBody>
      </p:sp>
      <p:sp>
        <p:nvSpPr>
          <p:cNvPr id="3" name="Text Placeholder 2">
            <a:extLst>
              <a:ext uri="{FF2B5EF4-FFF2-40B4-BE49-F238E27FC236}">
                <a16:creationId xmlns:a16="http://schemas.microsoft.com/office/drawing/2014/main" id="{08A36576-1661-5337-5370-ABA87A65954A}"/>
              </a:ext>
            </a:extLst>
          </p:cNvPr>
          <p:cNvSpPr>
            <a:spLocks noGrp="1"/>
          </p:cNvSpPr>
          <p:nvPr>
            <p:ph type="body" sz="quarter" idx="29"/>
          </p:nvPr>
        </p:nvSpPr>
        <p:spPr/>
        <p:txBody>
          <a:bodyPr/>
          <a:lstStyle/>
          <a:p>
            <a:endParaRPr lang="en-US">
              <a:latin typeface="Roboto" panose="02000000000000000000" pitchFamily="2" charset="0"/>
              <a:ea typeface="Roboto" panose="02000000000000000000" pitchFamily="2" charset="0"/>
              <a:cs typeface="Roboto" panose="02000000000000000000" pitchFamily="2" charset="0"/>
            </a:endParaRPr>
          </a:p>
        </p:txBody>
      </p:sp>
      <p:sp>
        <p:nvSpPr>
          <p:cNvPr id="4" name="Footer Placeholder 3">
            <a:extLst>
              <a:ext uri="{FF2B5EF4-FFF2-40B4-BE49-F238E27FC236}">
                <a16:creationId xmlns:a16="http://schemas.microsoft.com/office/drawing/2014/main" id="{7123D78C-E523-3E4D-6696-7D6A1DD1711A}"/>
              </a:ext>
            </a:extLst>
          </p:cNvPr>
          <p:cNvSpPr>
            <a:spLocks noGrp="1"/>
          </p:cNvSpPr>
          <p:nvPr>
            <p:ph type="ftr" sz="quarter" idx="30"/>
          </p:nvPr>
        </p:nvSpPr>
        <p:spPr/>
        <p:txBody>
          <a:bodyPr/>
          <a:lstStyle/>
          <a:p>
            <a:r>
              <a:rPr lang="en-US" noProof="0"/>
              <a:t>XÂY DỰNG HỆ THỐNG QUẢN LÝ ĐĂNG KÝ GIỜ NHIỆM VỤ CỦA GIẢNG VIÊN KHOA KỸ THUẬT VÀ CÔNG NGHỆ </a:t>
            </a:r>
            <a:endParaRPr lang="en-US" noProof="0" dirty="0"/>
          </a:p>
        </p:txBody>
      </p:sp>
      <p:sp>
        <p:nvSpPr>
          <p:cNvPr id="5" name="Slide Number Placeholder 4">
            <a:extLst>
              <a:ext uri="{FF2B5EF4-FFF2-40B4-BE49-F238E27FC236}">
                <a16:creationId xmlns:a16="http://schemas.microsoft.com/office/drawing/2014/main" id="{7CAA1B7F-F799-BEB5-CC79-66278CBF4D7F}"/>
              </a:ext>
            </a:extLst>
          </p:cNvPr>
          <p:cNvSpPr>
            <a:spLocks noGrp="1"/>
          </p:cNvSpPr>
          <p:nvPr>
            <p:ph type="sldNum" sz="quarter" idx="31"/>
          </p:nvPr>
        </p:nvSpPr>
        <p:spPr/>
        <p:txBody>
          <a:bodyPr/>
          <a:lstStyle/>
          <a:p>
            <a:fld id="{47FEACEE-25B4-4A2D-B147-27296E36371D}" type="slidenum">
              <a:rPr lang="en-US" altLang="zh-CN" noProof="0" smtClean="0"/>
              <a:pPr/>
              <a:t>17</a:t>
            </a:fld>
            <a:endParaRPr lang="en-US" altLang="zh-CN" noProof="0" dirty="0"/>
          </a:p>
        </p:txBody>
      </p:sp>
    </p:spTree>
    <p:extLst>
      <p:ext uri="{BB962C8B-B14F-4D97-AF65-F5344CB8AC3E}">
        <p14:creationId xmlns:p14="http://schemas.microsoft.com/office/powerpoint/2010/main" val="32313459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043A6B-A015-8E70-3940-70B47CE69D3C}"/>
              </a:ext>
            </a:extLst>
          </p:cNvPr>
          <p:cNvSpPr>
            <a:spLocks noGrp="1"/>
          </p:cNvSpPr>
          <p:nvPr>
            <p:ph type="body" sz="quarter" idx="28"/>
          </p:nvPr>
        </p:nvSpPr>
        <p:spPr>
          <a:xfrm>
            <a:off x="5260975" y="1132099"/>
            <a:ext cx="5162709" cy="5264240"/>
          </a:xfrm>
        </p:spPr>
        <p:txBody>
          <a:bodyPr/>
          <a:lstStyle/>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Xây dựng thành công hệ thống quản lý giờ giảng với các phân quyền cho giảng viên, lãnh đạo bộ môn và lãnh đạo khoa/quản trị viên.</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Hệ thống cung cấp đầy đủ chức năng quản lý đăng ký giờ nhiệm vụ, phân công và xem thống kê phân công giảng dạy.</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Ứng dụng các công nghệ hiện đại như ReactJS, NodeJS, và MySQL, đảm bảo tính linh hoạt, hiệu năng và dễ mở rộng.</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Đề xuất quy trình ứng dụng công nghệ vào quản lý giờ giảng, góp phần nâng cao hiệu quả và tính chuyên nghiệp trong công tác quản lý.</a:t>
            </a:r>
          </a:p>
          <a:p>
            <a:endParaRPr lang="en-US">
              <a:latin typeface="Roboto" panose="02000000000000000000" pitchFamily="2" charset="0"/>
              <a:ea typeface="Roboto" panose="02000000000000000000" pitchFamily="2" charset="0"/>
              <a:cs typeface="Roboto" panose="02000000000000000000" pitchFamily="2" charset="0"/>
            </a:endParaRPr>
          </a:p>
        </p:txBody>
      </p:sp>
      <p:sp>
        <p:nvSpPr>
          <p:cNvPr id="8" name="Title 7">
            <a:extLst>
              <a:ext uri="{FF2B5EF4-FFF2-40B4-BE49-F238E27FC236}">
                <a16:creationId xmlns:a16="http://schemas.microsoft.com/office/drawing/2014/main" id="{090A57EA-9CC9-1A7D-039E-DA99293F2B69}"/>
              </a:ext>
            </a:extLst>
          </p:cNvPr>
          <p:cNvSpPr>
            <a:spLocks noGrp="1"/>
          </p:cNvSpPr>
          <p:nvPr>
            <p:ph type="title"/>
          </p:nvPr>
        </p:nvSpPr>
        <p:spPr>
          <a:xfrm>
            <a:off x="502665" y="707105"/>
            <a:ext cx="3994173" cy="738814"/>
          </a:xfrm>
        </p:spPr>
        <p:txBody>
          <a:bodyPr/>
          <a:lstStyle/>
          <a:p>
            <a:r>
              <a:rPr lang="en-US" sz="4000"/>
              <a:t>Kết quả đạt được</a:t>
            </a:r>
          </a:p>
        </p:txBody>
      </p:sp>
      <p:sp>
        <p:nvSpPr>
          <p:cNvPr id="12" name="Slide Number Placeholder 11">
            <a:extLst>
              <a:ext uri="{FF2B5EF4-FFF2-40B4-BE49-F238E27FC236}">
                <a16:creationId xmlns:a16="http://schemas.microsoft.com/office/drawing/2014/main" id="{CB6C3E53-BAE8-E5A2-8C77-4C2DD4867B02}"/>
              </a:ext>
            </a:extLst>
          </p:cNvPr>
          <p:cNvSpPr>
            <a:spLocks noGrp="1"/>
          </p:cNvSpPr>
          <p:nvPr>
            <p:ph type="sldNum" sz="quarter" idx="40"/>
          </p:nvPr>
        </p:nvSpPr>
        <p:spPr/>
        <p:txBody>
          <a:bodyPr/>
          <a:lstStyle/>
          <a:p>
            <a:fld id="{47FEACEE-25B4-4A2D-B147-27296E36371D}" type="slidenum">
              <a:rPr lang="en-US" altLang="zh-CN" smtClean="0"/>
              <a:pPr/>
              <a:t>18</a:t>
            </a:fld>
            <a:endParaRPr lang="en-US" altLang="zh-CN" dirty="0"/>
          </a:p>
        </p:txBody>
      </p:sp>
      <p:pic>
        <p:nvPicPr>
          <p:cNvPr id="14" name="Picture 13">
            <a:extLst>
              <a:ext uri="{FF2B5EF4-FFF2-40B4-BE49-F238E27FC236}">
                <a16:creationId xmlns:a16="http://schemas.microsoft.com/office/drawing/2014/main" id="{3A249C4F-E6BA-238B-04CD-3CFC2EFDBB47}"/>
              </a:ext>
            </a:extLst>
          </p:cNvPr>
          <p:cNvPicPr>
            <a:picLocks noChangeAspect="1"/>
          </p:cNvPicPr>
          <p:nvPr/>
        </p:nvPicPr>
        <p:blipFill>
          <a:blip r:embed="rId2"/>
          <a:stretch>
            <a:fillRect/>
          </a:stretch>
        </p:blipFill>
        <p:spPr>
          <a:xfrm>
            <a:off x="230227" y="1424610"/>
            <a:ext cx="3076177" cy="1756567"/>
          </a:xfrm>
          <a:prstGeom prst="rect">
            <a:avLst/>
          </a:prstGeom>
        </p:spPr>
      </p:pic>
      <p:pic>
        <p:nvPicPr>
          <p:cNvPr id="16" name="Picture 15">
            <a:extLst>
              <a:ext uri="{FF2B5EF4-FFF2-40B4-BE49-F238E27FC236}">
                <a16:creationId xmlns:a16="http://schemas.microsoft.com/office/drawing/2014/main" id="{CED2EEE0-2CFA-0CD0-AA54-266F213BBAAA}"/>
              </a:ext>
            </a:extLst>
          </p:cNvPr>
          <p:cNvPicPr>
            <a:picLocks noChangeAspect="1"/>
          </p:cNvPicPr>
          <p:nvPr/>
        </p:nvPicPr>
        <p:blipFill>
          <a:blip r:embed="rId3"/>
          <a:stretch>
            <a:fillRect/>
          </a:stretch>
        </p:blipFill>
        <p:spPr>
          <a:xfrm>
            <a:off x="3127687" y="1445919"/>
            <a:ext cx="1905421" cy="3010680"/>
          </a:xfrm>
          <a:prstGeom prst="rect">
            <a:avLst/>
          </a:prstGeom>
        </p:spPr>
      </p:pic>
      <p:pic>
        <p:nvPicPr>
          <p:cNvPr id="18" name="Picture 17">
            <a:extLst>
              <a:ext uri="{FF2B5EF4-FFF2-40B4-BE49-F238E27FC236}">
                <a16:creationId xmlns:a16="http://schemas.microsoft.com/office/drawing/2014/main" id="{BC5CBF75-C7DD-4EE1-A5F3-24C67A3C032C}"/>
              </a:ext>
            </a:extLst>
          </p:cNvPr>
          <p:cNvPicPr>
            <a:picLocks noChangeAspect="1"/>
          </p:cNvPicPr>
          <p:nvPr/>
        </p:nvPicPr>
        <p:blipFill>
          <a:blip r:embed="rId4"/>
          <a:stretch>
            <a:fillRect/>
          </a:stretch>
        </p:blipFill>
        <p:spPr>
          <a:xfrm>
            <a:off x="214362" y="3177934"/>
            <a:ext cx="3076177" cy="1821264"/>
          </a:xfrm>
          <a:prstGeom prst="rect">
            <a:avLst/>
          </a:prstGeom>
        </p:spPr>
      </p:pic>
      <p:pic>
        <p:nvPicPr>
          <p:cNvPr id="20" name="Picture 19">
            <a:extLst>
              <a:ext uri="{FF2B5EF4-FFF2-40B4-BE49-F238E27FC236}">
                <a16:creationId xmlns:a16="http://schemas.microsoft.com/office/drawing/2014/main" id="{8446580E-71A7-5CA4-2E62-9E67C5BF983E}"/>
              </a:ext>
            </a:extLst>
          </p:cNvPr>
          <p:cNvPicPr>
            <a:picLocks noChangeAspect="1"/>
          </p:cNvPicPr>
          <p:nvPr/>
        </p:nvPicPr>
        <p:blipFill>
          <a:blip r:embed="rId5"/>
          <a:stretch>
            <a:fillRect/>
          </a:stretch>
        </p:blipFill>
        <p:spPr>
          <a:xfrm>
            <a:off x="165260" y="5151603"/>
            <a:ext cx="2962427" cy="1756567"/>
          </a:xfrm>
          <a:prstGeom prst="rect">
            <a:avLst/>
          </a:prstGeom>
        </p:spPr>
      </p:pic>
      <p:pic>
        <p:nvPicPr>
          <p:cNvPr id="22" name="Picture 21">
            <a:extLst>
              <a:ext uri="{FF2B5EF4-FFF2-40B4-BE49-F238E27FC236}">
                <a16:creationId xmlns:a16="http://schemas.microsoft.com/office/drawing/2014/main" id="{E4906B3D-35E5-946E-7A76-0D3AE664A6A0}"/>
              </a:ext>
            </a:extLst>
          </p:cNvPr>
          <p:cNvPicPr>
            <a:picLocks noChangeAspect="1"/>
          </p:cNvPicPr>
          <p:nvPr/>
        </p:nvPicPr>
        <p:blipFill>
          <a:blip r:embed="rId6"/>
          <a:stretch>
            <a:fillRect/>
          </a:stretch>
        </p:blipFill>
        <p:spPr>
          <a:xfrm>
            <a:off x="3451782" y="4999198"/>
            <a:ext cx="1205787" cy="1514377"/>
          </a:xfrm>
          <a:prstGeom prst="rect">
            <a:avLst/>
          </a:prstGeom>
        </p:spPr>
      </p:pic>
    </p:spTree>
    <p:extLst>
      <p:ext uri="{BB962C8B-B14F-4D97-AF65-F5344CB8AC3E}">
        <p14:creationId xmlns:p14="http://schemas.microsoft.com/office/powerpoint/2010/main" val="1860037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DD0F98-CD24-F84B-F7DF-ADA3F99F9E3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14358BC4-74FB-B4A1-9F6E-390F02DF4137}"/>
              </a:ext>
            </a:extLst>
          </p:cNvPr>
          <p:cNvSpPr>
            <a:spLocks noGrp="1"/>
          </p:cNvSpPr>
          <p:nvPr>
            <p:ph type="body" sz="quarter" idx="28"/>
          </p:nvPr>
        </p:nvSpPr>
        <p:spPr>
          <a:xfrm>
            <a:off x="5260975" y="1132099"/>
            <a:ext cx="5162709" cy="5264240"/>
          </a:xfrm>
        </p:spPr>
        <p:txBody>
          <a:bodyPr/>
          <a:lstStyle/>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Chưa tích hợp tính năng tự động thông báo qua email hoặc SMS khi có thay đổi phân công.</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Hệ thống chỉ hỗ trợ trên nền tảng web, chưa có ứng dụng di động.</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Chưa áp dụng các công nghệ tiên tiến như AI hoặc Blockchain để cải thiện hiệu quả và tính bảo mật.</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Giao diện người dùng chưa tối ưu hoàn toàn cho các thiết bị di động.</a:t>
            </a:r>
          </a:p>
        </p:txBody>
      </p:sp>
      <p:sp>
        <p:nvSpPr>
          <p:cNvPr id="8" name="Title 7">
            <a:extLst>
              <a:ext uri="{FF2B5EF4-FFF2-40B4-BE49-F238E27FC236}">
                <a16:creationId xmlns:a16="http://schemas.microsoft.com/office/drawing/2014/main" id="{30D6A03F-845C-DE4E-6A54-CFCEAECF20AD}"/>
              </a:ext>
            </a:extLst>
          </p:cNvPr>
          <p:cNvSpPr>
            <a:spLocks noGrp="1"/>
          </p:cNvSpPr>
          <p:nvPr>
            <p:ph type="title"/>
          </p:nvPr>
        </p:nvSpPr>
        <p:spPr>
          <a:xfrm>
            <a:off x="502665" y="707105"/>
            <a:ext cx="3994173" cy="738814"/>
          </a:xfrm>
        </p:spPr>
        <p:txBody>
          <a:bodyPr/>
          <a:lstStyle/>
          <a:p>
            <a:r>
              <a:rPr lang="en-US" sz="4000"/>
              <a:t>Hạn chế</a:t>
            </a:r>
          </a:p>
        </p:txBody>
      </p:sp>
      <p:sp>
        <p:nvSpPr>
          <p:cNvPr id="12" name="Slide Number Placeholder 11">
            <a:extLst>
              <a:ext uri="{FF2B5EF4-FFF2-40B4-BE49-F238E27FC236}">
                <a16:creationId xmlns:a16="http://schemas.microsoft.com/office/drawing/2014/main" id="{477FA37E-ABCD-2B5C-9146-35141189345D}"/>
              </a:ext>
            </a:extLst>
          </p:cNvPr>
          <p:cNvSpPr>
            <a:spLocks noGrp="1"/>
          </p:cNvSpPr>
          <p:nvPr>
            <p:ph type="sldNum" sz="quarter" idx="40"/>
          </p:nvPr>
        </p:nvSpPr>
        <p:spPr/>
        <p:txBody>
          <a:bodyPr/>
          <a:lstStyle/>
          <a:p>
            <a:fld id="{47FEACEE-25B4-4A2D-B147-27296E36371D}" type="slidenum">
              <a:rPr lang="en-US" altLang="zh-CN" smtClean="0"/>
              <a:pPr/>
              <a:t>19</a:t>
            </a:fld>
            <a:endParaRPr lang="en-US" altLang="zh-CN" dirty="0"/>
          </a:p>
        </p:txBody>
      </p:sp>
      <p:pic>
        <p:nvPicPr>
          <p:cNvPr id="4" name="Picture 3">
            <a:extLst>
              <a:ext uri="{FF2B5EF4-FFF2-40B4-BE49-F238E27FC236}">
                <a16:creationId xmlns:a16="http://schemas.microsoft.com/office/drawing/2014/main" id="{13C2BC06-3D53-5D62-45C6-8B8E62AB258D}"/>
              </a:ext>
            </a:extLst>
          </p:cNvPr>
          <p:cNvPicPr>
            <a:picLocks noChangeAspect="1"/>
          </p:cNvPicPr>
          <p:nvPr/>
        </p:nvPicPr>
        <p:blipFill>
          <a:blip r:embed="rId2"/>
          <a:stretch>
            <a:fillRect/>
          </a:stretch>
        </p:blipFill>
        <p:spPr>
          <a:xfrm>
            <a:off x="502665" y="1445919"/>
            <a:ext cx="4572638" cy="800212"/>
          </a:xfrm>
          <a:prstGeom prst="rect">
            <a:avLst/>
          </a:prstGeom>
        </p:spPr>
      </p:pic>
      <p:pic>
        <p:nvPicPr>
          <p:cNvPr id="6" name="Picture 5">
            <a:extLst>
              <a:ext uri="{FF2B5EF4-FFF2-40B4-BE49-F238E27FC236}">
                <a16:creationId xmlns:a16="http://schemas.microsoft.com/office/drawing/2014/main" id="{100E059E-A6A3-A47F-79CB-49AABF6D78E1}"/>
              </a:ext>
            </a:extLst>
          </p:cNvPr>
          <p:cNvPicPr>
            <a:picLocks noChangeAspect="1"/>
          </p:cNvPicPr>
          <p:nvPr/>
        </p:nvPicPr>
        <p:blipFill>
          <a:blip r:embed="rId3"/>
          <a:stretch>
            <a:fillRect/>
          </a:stretch>
        </p:blipFill>
        <p:spPr>
          <a:xfrm>
            <a:off x="502665" y="2264493"/>
            <a:ext cx="1457528" cy="3953427"/>
          </a:xfrm>
          <a:prstGeom prst="rect">
            <a:avLst/>
          </a:prstGeom>
        </p:spPr>
      </p:pic>
    </p:spTree>
    <p:extLst>
      <p:ext uri="{BB962C8B-B14F-4D97-AF65-F5344CB8AC3E}">
        <p14:creationId xmlns:p14="http://schemas.microsoft.com/office/powerpoint/2010/main" val="3085652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7">
            <a:extLst>
              <a:ext uri="{FF2B5EF4-FFF2-40B4-BE49-F238E27FC236}">
                <a16:creationId xmlns:a16="http://schemas.microsoft.com/office/drawing/2014/main" id="{BC258DEB-A4F7-4718-7D9C-3AB076DD4B27}"/>
              </a:ext>
            </a:extLst>
          </p:cNvPr>
          <p:cNvPicPr>
            <a:picLocks noChangeAspect="1"/>
          </p:cNvPicPr>
          <p:nvPr/>
        </p:nvPicPr>
        <p:blipFill rotWithShape="1">
          <a:blip r:embed="rId2"/>
          <a:srcRect t="-7500" b="-7500"/>
          <a:stretch/>
        </p:blipFill>
        <p:spPr>
          <a:xfrm>
            <a:off x="6742556"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2" name="Title 1">
            <a:extLst>
              <a:ext uri="{FF2B5EF4-FFF2-40B4-BE49-F238E27FC236}">
                <a16:creationId xmlns:a16="http://schemas.microsoft.com/office/drawing/2014/main" id="{BC2B5724-DD81-6990-7D94-CA8C916F5E55}"/>
              </a:ext>
            </a:extLst>
          </p:cNvPr>
          <p:cNvSpPr>
            <a:spLocks noGrp="1"/>
          </p:cNvSpPr>
          <p:nvPr>
            <p:ph type="title"/>
          </p:nvPr>
        </p:nvSpPr>
        <p:spPr>
          <a:xfrm>
            <a:off x="1484764" y="1330036"/>
            <a:ext cx="5257793" cy="2714331"/>
          </a:xfrm>
        </p:spPr>
        <p:txBody>
          <a:bodyPr/>
          <a:lstStyle/>
          <a:p>
            <a:r>
              <a:rPr lang="en-US" sz="3600" b="1">
                <a:latin typeface="Roboto" panose="02000000000000000000" pitchFamily="2" charset="0"/>
                <a:ea typeface="Roboto" panose="02000000000000000000" pitchFamily="2" charset="0"/>
              </a:rPr>
              <a:t>XÂY DỰNG HỆ THỐNG QUẢN LÝ ĐĂNG KÝ GIỜ NHIỆM VỤ CỦA GIẢNG VIÊN KHOA KỸ THUẬT VÀ CÔNG NGHỆ </a:t>
            </a:r>
            <a:br>
              <a:rPr lang="vi-VN" sz="3600">
                <a:effectLst/>
                <a:latin typeface="Roboto" panose="02000000000000000000" pitchFamily="2" charset="0"/>
                <a:ea typeface="Roboto" panose="02000000000000000000" pitchFamily="2" charset="0"/>
              </a:rPr>
            </a:br>
            <a:endParaRPr lang="vi-VN" sz="3600" dirty="0">
              <a:latin typeface="Roboto" panose="02000000000000000000" pitchFamily="2" charset="0"/>
              <a:ea typeface="Roboto" panose="02000000000000000000" pitchFamily="2" charset="0"/>
            </a:endParaRPr>
          </a:p>
        </p:txBody>
      </p:sp>
      <p:sp>
        <p:nvSpPr>
          <p:cNvPr id="3" name="Text Placeholder 2">
            <a:extLst>
              <a:ext uri="{FF2B5EF4-FFF2-40B4-BE49-F238E27FC236}">
                <a16:creationId xmlns:a16="http://schemas.microsoft.com/office/drawing/2014/main" id="{E301D76E-59FD-5F9B-8746-903ADF495825}"/>
              </a:ext>
            </a:extLst>
          </p:cNvPr>
          <p:cNvSpPr>
            <a:spLocks noGrp="1"/>
          </p:cNvSpPr>
          <p:nvPr>
            <p:ph type="body" sz="quarter" idx="28"/>
          </p:nvPr>
        </p:nvSpPr>
        <p:spPr>
          <a:xfrm>
            <a:off x="1592400" y="4205986"/>
            <a:ext cx="2907881" cy="760288"/>
          </a:xfrm>
        </p:spPr>
        <p:txBody>
          <a:bodyPr/>
          <a:lstStyle/>
          <a:p>
            <a:r>
              <a:rPr lang="en-US" dirty="0" err="1">
                <a:latin typeface="Posterama Text Black (Headings)"/>
                <a:cs typeface="Times New Roman" panose="02020603050405020304" pitchFamily="18" charset="0"/>
              </a:rPr>
              <a:t>Sử</a:t>
            </a:r>
            <a:r>
              <a:rPr lang="en-US" dirty="0">
                <a:latin typeface="Posterama Text Black (Headings)"/>
                <a:cs typeface="Times New Roman" panose="02020603050405020304" pitchFamily="18" charset="0"/>
              </a:rPr>
              <a:t> </a:t>
            </a:r>
            <a:r>
              <a:rPr lang="en-US" dirty="0" err="1">
                <a:latin typeface="Posterama Text Black (Headings)"/>
                <a:cs typeface="Times New Roman" panose="02020603050405020304" pitchFamily="18" charset="0"/>
              </a:rPr>
              <a:t>dụng</a:t>
            </a:r>
            <a:r>
              <a:rPr lang="en-US" dirty="0">
                <a:latin typeface="Posterama Text Black (Headings)"/>
                <a:cs typeface="Times New Roman" panose="02020603050405020304" pitchFamily="18" charset="0"/>
              </a:rPr>
              <a:t> </a:t>
            </a:r>
            <a:r>
              <a:rPr lang="en-US" dirty="0" err="1">
                <a:latin typeface="Posterama Text Black (Headings)"/>
                <a:cs typeface="Times New Roman" panose="02020603050405020304" pitchFamily="18" charset="0"/>
              </a:rPr>
              <a:t>Reactjs</a:t>
            </a:r>
            <a:r>
              <a:rPr lang="en-US">
                <a:latin typeface="Posterama Text Black (Headings)"/>
                <a:cs typeface="Times New Roman" panose="02020603050405020304" pitchFamily="18" charset="0"/>
              </a:rPr>
              <a:t>, NodeJS </a:t>
            </a:r>
            <a:r>
              <a:rPr lang="en-US" dirty="0" err="1">
                <a:latin typeface="Posterama Text Black (Headings)"/>
                <a:cs typeface="Times New Roman" panose="02020603050405020304" pitchFamily="18" charset="0"/>
              </a:rPr>
              <a:t>và</a:t>
            </a:r>
            <a:r>
              <a:rPr lang="en-US" dirty="0">
                <a:latin typeface="Posterama Text Black (Headings)"/>
                <a:cs typeface="Times New Roman" panose="02020603050405020304" pitchFamily="18" charset="0"/>
              </a:rPr>
              <a:t> MySQL</a:t>
            </a:r>
          </a:p>
        </p:txBody>
      </p:sp>
    </p:spTree>
    <p:extLst>
      <p:ext uri="{BB962C8B-B14F-4D97-AF65-F5344CB8AC3E}">
        <p14:creationId xmlns:p14="http://schemas.microsoft.com/office/powerpoint/2010/main" val="401795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8F0F65-8319-F268-5DA8-EA370BD88AA8}"/>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CF5C8756-A171-3C80-1154-0F4498A02592}"/>
              </a:ext>
            </a:extLst>
          </p:cNvPr>
          <p:cNvSpPr>
            <a:spLocks noGrp="1"/>
          </p:cNvSpPr>
          <p:nvPr>
            <p:ph type="body" sz="quarter" idx="28"/>
          </p:nvPr>
        </p:nvSpPr>
        <p:spPr>
          <a:xfrm>
            <a:off x="3408217" y="1445919"/>
            <a:ext cx="8244543" cy="4382010"/>
          </a:xfrm>
        </p:spPr>
        <p:txBody>
          <a:bodyPr/>
          <a:lstStyle/>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Tích hợp tính năng tự động thông báo qua email hoặc SMS cho giảng viên.</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Phát triển phiên bản ứng dụng di động để giảng viên có thể theo dõi lịch trình giảng dạy.</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Nâng cấp hệ thống với công nghệ AI hỗ trợ gợi ý phân công giảng dạy dựa trên dữ liệu lịch sử.</a:t>
            </a:r>
          </a:p>
          <a:p>
            <a:pPr lvl="0" algn="just">
              <a:lnSpc>
                <a:spcPct val="150000"/>
              </a:lnSpc>
            </a:pPr>
            <a:r>
              <a:rPr lang="en-US" sz="1800">
                <a:effectLst/>
                <a:latin typeface="Roboto" panose="02000000000000000000" pitchFamily="2" charset="0"/>
                <a:ea typeface="Roboto" panose="02000000000000000000" pitchFamily="2" charset="0"/>
                <a:cs typeface="Roboto" panose="02000000000000000000" pitchFamily="2" charset="0"/>
              </a:rPr>
              <a:t>Mở rộng hệ thống quản lý thêm các phân hệ như giờ nghiên cứu khoa học, giờ hướng dẫn đồ án/luận văn.</a:t>
            </a:r>
          </a:p>
        </p:txBody>
      </p:sp>
      <p:sp>
        <p:nvSpPr>
          <p:cNvPr id="8" name="Title 7">
            <a:extLst>
              <a:ext uri="{FF2B5EF4-FFF2-40B4-BE49-F238E27FC236}">
                <a16:creationId xmlns:a16="http://schemas.microsoft.com/office/drawing/2014/main" id="{15033CF9-6B8C-077A-D78B-4F7D1685CCA9}"/>
              </a:ext>
            </a:extLst>
          </p:cNvPr>
          <p:cNvSpPr>
            <a:spLocks noGrp="1"/>
          </p:cNvSpPr>
          <p:nvPr>
            <p:ph type="title"/>
          </p:nvPr>
        </p:nvSpPr>
        <p:spPr>
          <a:xfrm>
            <a:off x="502665" y="707105"/>
            <a:ext cx="3994173" cy="738814"/>
          </a:xfrm>
        </p:spPr>
        <p:txBody>
          <a:bodyPr/>
          <a:lstStyle/>
          <a:p>
            <a:r>
              <a:rPr lang="en-US" sz="4000"/>
              <a:t>Hướng phát triển</a:t>
            </a:r>
          </a:p>
        </p:txBody>
      </p:sp>
      <p:sp>
        <p:nvSpPr>
          <p:cNvPr id="12" name="Slide Number Placeholder 11">
            <a:extLst>
              <a:ext uri="{FF2B5EF4-FFF2-40B4-BE49-F238E27FC236}">
                <a16:creationId xmlns:a16="http://schemas.microsoft.com/office/drawing/2014/main" id="{41AD48CD-CDF3-7254-1D86-352693860AE0}"/>
              </a:ext>
            </a:extLst>
          </p:cNvPr>
          <p:cNvSpPr>
            <a:spLocks noGrp="1"/>
          </p:cNvSpPr>
          <p:nvPr>
            <p:ph type="sldNum" sz="quarter" idx="40"/>
          </p:nvPr>
        </p:nvSpPr>
        <p:spPr/>
        <p:txBody>
          <a:bodyPr/>
          <a:lstStyle/>
          <a:p>
            <a:fld id="{47FEACEE-25B4-4A2D-B147-27296E36371D}" type="slidenum">
              <a:rPr lang="en-US" altLang="zh-CN" smtClean="0"/>
              <a:pPr/>
              <a:t>20</a:t>
            </a:fld>
            <a:endParaRPr lang="en-US" altLang="zh-CN" dirty="0"/>
          </a:p>
        </p:txBody>
      </p:sp>
    </p:spTree>
    <p:extLst>
      <p:ext uri="{BB962C8B-B14F-4D97-AF65-F5344CB8AC3E}">
        <p14:creationId xmlns:p14="http://schemas.microsoft.com/office/powerpoint/2010/main" val="19266045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3085158"/>
            <a:ext cx="5055698" cy="687683"/>
          </a:xfrm>
        </p:spPr>
        <p:txBody>
          <a:bodyPr/>
          <a:lstStyle/>
          <a:p>
            <a:r>
              <a:rPr lang="en-US" sz="5000" dirty="0"/>
              <a:t>Thank you</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a:xfrm>
            <a:off x="2781842" y="2550231"/>
            <a:ext cx="1465840" cy="1289394"/>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6C0CA-C3F8-BA76-6A59-E411ECC4785D}"/>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DF86ADCB-D8BC-5375-4CF5-C222A128F060}"/>
              </a:ext>
            </a:extLst>
          </p:cNvPr>
          <p:cNvSpPr txBox="1"/>
          <p:nvPr/>
        </p:nvSpPr>
        <p:spPr>
          <a:xfrm>
            <a:off x="484633" y="918041"/>
            <a:ext cx="8246991" cy="4893647"/>
          </a:xfrm>
          <a:prstGeom prst="rect">
            <a:avLst/>
          </a:prstGeom>
          <a:noFill/>
        </p:spPr>
        <p:txBody>
          <a:bodyPr wrap="square">
            <a:spAutoFit/>
          </a:bodyPr>
          <a:lstStyle/>
          <a:p>
            <a:pPr algn="just"/>
            <a:r>
              <a:rPr lang="vi-VN" sz="2400">
                <a:latin typeface="Roboto" panose="02000000000000000000" pitchFamily="2" charset="0"/>
                <a:ea typeface="Roboto" panose="02000000000000000000" pitchFamily="2" charset="0"/>
              </a:rPr>
              <a:t>Hiện nay, công tác quản lý giờ nhiệm vụ của giảng viên tại Khoa Kỹ thuật và Công nghệ, Trường Đại học Trà Vinh còn nhiều hạn chế do thực hiện thủ công qua Google Sheets hoặc Excel. Điều này gây khó khăn trong việc lưu trữ, truy xuất, kiểm soát tiến độ, và dễ dẫn đến sai sót, mất thời gian. Việc thiếu công cụ hỗ trợ giám sát tiến độ giảng dạy cũng làm cán bộ quản lý gặp khó khăn trong việc theo dõi, nhắc nhở, và báo cáo kịp thời.</a:t>
            </a:r>
          </a:p>
          <a:p>
            <a:pPr algn="just"/>
            <a:r>
              <a:rPr lang="vi-VN" sz="2400">
                <a:latin typeface="Roboto" panose="02000000000000000000" pitchFamily="2" charset="0"/>
                <a:ea typeface="Roboto" panose="02000000000000000000" pitchFamily="2" charset="0"/>
              </a:rPr>
              <a:t>Từ những bất cập này, tôi đề xuất xây dựng một hệ thống quản lý giờ nhiệm vụ nhằm nâng cao hiệu quả quản lý, tiết kiệm thời gian, và đảm bảo tính chính xác. Hệ thống sẽ được thử nghiệm tại Khoa Kỹ thuật và Công nghệ và hướng tới triển khai toàn trường.</a:t>
            </a:r>
          </a:p>
        </p:txBody>
      </p:sp>
      <p:sp>
        <p:nvSpPr>
          <p:cNvPr id="8" name="Title 4">
            <a:extLst>
              <a:ext uri="{FF2B5EF4-FFF2-40B4-BE49-F238E27FC236}">
                <a16:creationId xmlns:a16="http://schemas.microsoft.com/office/drawing/2014/main" id="{DD67D020-2B03-BC96-1A68-02D2E1FE6CE5}"/>
              </a:ext>
            </a:extLst>
          </p:cNvPr>
          <p:cNvSpPr txBox="1">
            <a:spLocks/>
          </p:cNvSpPr>
          <p:nvPr/>
        </p:nvSpPr>
        <p:spPr>
          <a:xfrm>
            <a:off x="-386020" y="274955"/>
            <a:ext cx="361277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vi-VN" sz="3200" b="1">
                <a:latin typeface="Roboto" panose="02000000000000000000" pitchFamily="2" charset="0"/>
                <a:ea typeface="Roboto" panose="02000000000000000000" pitchFamily="2" charset="0"/>
              </a:rPr>
              <a:t>Giới thiệu</a:t>
            </a:r>
          </a:p>
        </p:txBody>
      </p:sp>
      <p:pic>
        <p:nvPicPr>
          <p:cNvPr id="4" name="Picture 3">
            <a:extLst>
              <a:ext uri="{FF2B5EF4-FFF2-40B4-BE49-F238E27FC236}">
                <a16:creationId xmlns:a16="http://schemas.microsoft.com/office/drawing/2014/main" id="{B3ED7BDD-F040-9307-FDD5-E578F30D3AA2}"/>
              </a:ext>
            </a:extLst>
          </p:cNvPr>
          <p:cNvPicPr>
            <a:picLocks noChangeAspect="1"/>
          </p:cNvPicPr>
          <p:nvPr/>
        </p:nvPicPr>
        <p:blipFill>
          <a:blip r:embed="rId2"/>
          <a:stretch>
            <a:fillRect/>
          </a:stretch>
        </p:blipFill>
        <p:spPr>
          <a:xfrm>
            <a:off x="8731624" y="2543192"/>
            <a:ext cx="1332346" cy="1332346"/>
          </a:xfrm>
          <a:prstGeom prst="rect">
            <a:avLst/>
          </a:prstGeom>
        </p:spPr>
      </p:pic>
      <p:pic>
        <p:nvPicPr>
          <p:cNvPr id="6" name="Picture 5">
            <a:extLst>
              <a:ext uri="{FF2B5EF4-FFF2-40B4-BE49-F238E27FC236}">
                <a16:creationId xmlns:a16="http://schemas.microsoft.com/office/drawing/2014/main" id="{87A16AC6-DA4E-3F28-2433-A35FE3C02F8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721270" y="3875538"/>
            <a:ext cx="1702195" cy="2011680"/>
          </a:xfrm>
          <a:prstGeom prst="rect">
            <a:avLst/>
          </a:prstGeom>
        </p:spPr>
      </p:pic>
      <p:pic>
        <p:nvPicPr>
          <p:cNvPr id="12" name="Picture Placeholder 7">
            <a:extLst>
              <a:ext uri="{FF2B5EF4-FFF2-40B4-BE49-F238E27FC236}">
                <a16:creationId xmlns:a16="http://schemas.microsoft.com/office/drawing/2014/main" id="{78790C1E-69F4-B842-D9A1-D735A485BE38}"/>
              </a:ext>
            </a:extLst>
          </p:cNvPr>
          <p:cNvPicPr>
            <a:picLocks noChangeAspect="1"/>
          </p:cNvPicPr>
          <p:nvPr/>
        </p:nvPicPr>
        <p:blipFill rotWithShape="1">
          <a:blip r:embed="rId5"/>
          <a:srcRect t="-7500" b="-7500"/>
          <a:stretch/>
        </p:blipFill>
        <p:spPr>
          <a:xfrm>
            <a:off x="9663693" y="586899"/>
            <a:ext cx="1989068" cy="228743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14" name="Footer Placeholder 13">
            <a:extLst>
              <a:ext uri="{FF2B5EF4-FFF2-40B4-BE49-F238E27FC236}">
                <a16:creationId xmlns:a16="http://schemas.microsoft.com/office/drawing/2014/main" id="{7A50A474-5894-7925-195E-882024B8AA4D}"/>
              </a:ext>
            </a:extLst>
          </p:cNvPr>
          <p:cNvSpPr>
            <a:spLocks noGrp="1"/>
          </p:cNvSpPr>
          <p:nvPr>
            <p:ph type="ftr" sz="quarter" idx="11"/>
          </p:nvPr>
        </p:nvSpPr>
        <p:spPr/>
        <p:txBody>
          <a:bodyPr/>
          <a:lstStyle/>
          <a:p>
            <a:r>
              <a:rPr lang="en-US"/>
              <a:t>XÂY DỰNG HỆ THỐNG QUẢN LÝ ĐĂNG KÝ GIỜ NHIỆM VỤ CỦA GIẢNG VIÊN KHOA KỸ THUẬT VÀ CÔNG NGHỆ </a:t>
            </a:r>
          </a:p>
        </p:txBody>
      </p:sp>
      <p:sp>
        <p:nvSpPr>
          <p:cNvPr id="15" name="Slide Number Placeholder 14">
            <a:extLst>
              <a:ext uri="{FF2B5EF4-FFF2-40B4-BE49-F238E27FC236}">
                <a16:creationId xmlns:a16="http://schemas.microsoft.com/office/drawing/2014/main" id="{6A505BAA-D881-FEB2-3963-5F8D03656911}"/>
              </a:ext>
            </a:extLst>
          </p:cNvPr>
          <p:cNvSpPr>
            <a:spLocks noGrp="1"/>
          </p:cNvSpPr>
          <p:nvPr>
            <p:ph type="sldNum" sz="quarter" idx="12"/>
          </p:nvPr>
        </p:nvSpPr>
        <p:spPr/>
        <p:txBody>
          <a:bodyPr/>
          <a:lstStyle/>
          <a:p>
            <a:fld id="{D5F9BE7B-8C6A-4521-AC0D-F4FAD6600991}" type="slidenum">
              <a:rPr lang="en-US" smtClean="0"/>
              <a:t>3</a:t>
            </a:fld>
            <a:endParaRPr lang="en-US"/>
          </a:p>
        </p:txBody>
      </p:sp>
    </p:spTree>
    <p:extLst>
      <p:ext uri="{BB962C8B-B14F-4D97-AF65-F5344CB8AC3E}">
        <p14:creationId xmlns:p14="http://schemas.microsoft.com/office/powerpoint/2010/main" val="306400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latin typeface="Roboto" panose="02000000000000000000" pitchFamily="2" charset="0"/>
                <a:ea typeface="Roboto" panose="02000000000000000000" pitchFamily="2" charset="0"/>
                <a:cs typeface="Roboto" panose="02000000000000000000" pitchFamily="2" charset="0"/>
              </a:rPr>
              <a:t>NỘI DUNG</a:t>
            </a:r>
            <a:endParaRPr lang="en-US" dirty="0">
              <a:latin typeface="Roboto" panose="02000000000000000000" pitchFamily="2" charset="0"/>
              <a:ea typeface="Roboto" panose="02000000000000000000" pitchFamily="2" charset="0"/>
              <a:cs typeface="Roboto" panose="02000000000000000000" pitchFamily="2" charset="0"/>
            </a:endParaRP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b="1">
                <a:latin typeface="Roboto" panose="02000000000000000000" pitchFamily="2" charset="0"/>
                <a:ea typeface="Roboto" panose="02000000000000000000" pitchFamily="2" charset="0"/>
              </a:rPr>
              <a:t>1.CƠ SỞ LÝ THUYẾT</a:t>
            </a:r>
            <a:endParaRPr lang="en-US" b="1" dirty="0">
              <a:latin typeface="Roboto" panose="02000000000000000000" pitchFamily="2" charset="0"/>
              <a:ea typeface="Roboto" panose="02000000000000000000" pitchFamily="2" charset="0"/>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b="1">
                <a:latin typeface="Roboto" panose="02000000000000000000" pitchFamily="2" charset="0"/>
                <a:ea typeface="Roboto" panose="02000000000000000000" pitchFamily="2" charset="0"/>
              </a:rPr>
              <a:t>2. PHÂN TÍCH THIẾT KẾ HỆ THỐNG</a:t>
            </a:r>
            <a:endParaRPr lang="en-US" b="1" dirty="0">
              <a:latin typeface="Roboto" panose="02000000000000000000" pitchFamily="2" charset="0"/>
              <a:ea typeface="Roboto" panose="02000000000000000000" pitchFamily="2" charset="0"/>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b="1">
                <a:latin typeface="Roboto" panose="02000000000000000000" pitchFamily="2" charset="0"/>
                <a:ea typeface="Roboto" panose="02000000000000000000" pitchFamily="2" charset="0"/>
              </a:rPr>
              <a:t>3. XÂY DỰNG WEBSITE</a:t>
            </a:r>
            <a:endParaRPr lang="en-US" b="1" dirty="0">
              <a:latin typeface="Roboto" panose="02000000000000000000" pitchFamily="2" charset="0"/>
              <a:ea typeface="Roboto" panose="02000000000000000000" pitchFamily="2"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b="1">
                <a:latin typeface="Roboto" panose="02000000000000000000" pitchFamily="2" charset="0"/>
                <a:ea typeface="Roboto" panose="02000000000000000000" pitchFamily="2" charset="0"/>
              </a:rPr>
              <a:t>4. KẾT LUẬN VÀ PHÁT TRIỂN</a:t>
            </a:r>
            <a:endParaRPr lang="en-US" b="1" dirty="0">
              <a:latin typeface="Roboto" panose="02000000000000000000" pitchFamily="2" charset="0"/>
              <a:ea typeface="Roboto" panose="02000000000000000000" pitchFamily="2" charset="0"/>
            </a:endParaRP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4" name="Footer Placeholder 3">
            <a:extLst>
              <a:ext uri="{FF2B5EF4-FFF2-40B4-BE49-F238E27FC236}">
                <a16:creationId xmlns:a16="http://schemas.microsoft.com/office/drawing/2014/main" id="{461EFB24-B03A-0C74-C1C5-F9342315A0A8}"/>
              </a:ext>
            </a:extLst>
          </p:cNvPr>
          <p:cNvSpPr>
            <a:spLocks noGrp="1"/>
          </p:cNvSpPr>
          <p:nvPr>
            <p:ph type="ftr" sz="quarter" idx="33"/>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3195515F-06AC-CFAA-51DE-8AAD39FADEF1}"/>
              </a:ext>
            </a:extLst>
          </p:cNvPr>
          <p:cNvSpPr>
            <a:spLocks noGrp="1"/>
          </p:cNvSpPr>
          <p:nvPr>
            <p:ph type="sldNum" sz="quarter" idx="34"/>
          </p:nvPr>
        </p:nvSpPr>
        <p:spPr/>
        <p:txBody>
          <a:bodyPr/>
          <a:lstStyle/>
          <a:p>
            <a:fld id="{47FEACEE-25B4-4A2D-B147-27296E36371D}" type="slidenum">
              <a:rPr lang="en-US" altLang="zh-CN" smtClean="0"/>
              <a:pPr/>
              <a:t>4</a:t>
            </a:fld>
            <a:endParaRPr lang="en-US" altLang="zh-CN" dirty="0"/>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10DAD-BB66-6303-0913-19660AAA96FC}"/>
              </a:ext>
            </a:extLst>
          </p:cNvPr>
          <p:cNvSpPr>
            <a:spLocks noGrp="1"/>
          </p:cNvSpPr>
          <p:nvPr>
            <p:ph type="title"/>
          </p:nvPr>
        </p:nvSpPr>
        <p:spPr/>
        <p:txBody>
          <a:bodyPr/>
          <a:lstStyle/>
          <a:p>
            <a:r>
              <a:rPr lang="en-US" sz="3500" b="1">
                <a:latin typeface="Roboto" panose="02000000000000000000" pitchFamily="2" charset="0"/>
                <a:ea typeface="Roboto" panose="02000000000000000000" pitchFamily="2" charset="0"/>
              </a:rPr>
              <a:t>1.CƠ SỞ LÝ THUYẾT</a:t>
            </a:r>
            <a:br>
              <a:rPr lang="en-US" sz="3500" b="1">
                <a:latin typeface="Roboto" panose="02000000000000000000" pitchFamily="2" charset="0"/>
                <a:ea typeface="Roboto" panose="02000000000000000000" pitchFamily="2" charset="0"/>
              </a:rPr>
            </a:br>
            <a:endParaRPr lang="en-US" sz="3500"/>
          </a:p>
        </p:txBody>
      </p:sp>
      <p:sp>
        <p:nvSpPr>
          <p:cNvPr id="3" name="Text Placeholder 2">
            <a:extLst>
              <a:ext uri="{FF2B5EF4-FFF2-40B4-BE49-F238E27FC236}">
                <a16:creationId xmlns:a16="http://schemas.microsoft.com/office/drawing/2014/main" id="{0EC245C7-4D36-AE58-51A3-45E79D02FF9F}"/>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ReactJS, NodeJS</a:t>
            </a:r>
          </a:p>
        </p:txBody>
      </p:sp>
      <p:sp>
        <p:nvSpPr>
          <p:cNvPr id="4" name="Footer Placeholder 3">
            <a:extLst>
              <a:ext uri="{FF2B5EF4-FFF2-40B4-BE49-F238E27FC236}">
                <a16:creationId xmlns:a16="http://schemas.microsoft.com/office/drawing/2014/main" id="{EBA94172-AAB3-49C0-E4CE-5241470432CA}"/>
              </a:ext>
            </a:extLst>
          </p:cNvPr>
          <p:cNvSpPr>
            <a:spLocks noGrp="1"/>
          </p:cNvSpPr>
          <p:nvPr>
            <p:ph type="ftr" sz="quarter" idx="30"/>
          </p:nvPr>
        </p:nvSpPr>
        <p:spPr/>
        <p:txBody>
          <a:bodyPr/>
          <a:lstStyle/>
          <a:p>
            <a:r>
              <a:rPr lang="en-US" noProof="0"/>
              <a:t>XÂY DỰNG HỆ THỐNG QUẢN LÝ ĐĂNG KÝ GIỜ NHIỆM VỤ CỦA GIẢNG VIÊN KHOA KỸ THUẬT VÀ CÔNG NGHỆ </a:t>
            </a:r>
            <a:endParaRPr lang="en-US" noProof="0" dirty="0"/>
          </a:p>
        </p:txBody>
      </p:sp>
      <p:sp>
        <p:nvSpPr>
          <p:cNvPr id="5" name="Slide Number Placeholder 4">
            <a:extLst>
              <a:ext uri="{FF2B5EF4-FFF2-40B4-BE49-F238E27FC236}">
                <a16:creationId xmlns:a16="http://schemas.microsoft.com/office/drawing/2014/main" id="{D1AB72E5-EDDC-4200-0B8B-D9CEB2ABF141}"/>
              </a:ext>
            </a:extLst>
          </p:cNvPr>
          <p:cNvSpPr>
            <a:spLocks noGrp="1"/>
          </p:cNvSpPr>
          <p:nvPr>
            <p:ph type="sldNum" sz="quarter" idx="31"/>
          </p:nvPr>
        </p:nvSpPr>
        <p:spPr/>
        <p:txBody>
          <a:bodyPr/>
          <a:lstStyle/>
          <a:p>
            <a:fld id="{47FEACEE-25B4-4A2D-B147-27296E36371D}" type="slidenum">
              <a:rPr lang="en-US" altLang="zh-CN" noProof="0" smtClean="0"/>
              <a:pPr/>
              <a:t>5</a:t>
            </a:fld>
            <a:endParaRPr lang="en-US" altLang="zh-CN" noProof="0" dirty="0"/>
          </a:p>
        </p:txBody>
      </p:sp>
    </p:spTree>
    <p:extLst>
      <p:ext uri="{BB962C8B-B14F-4D97-AF65-F5344CB8AC3E}">
        <p14:creationId xmlns:p14="http://schemas.microsoft.com/office/powerpoint/2010/main" val="1970469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40EA8E-CA81-1A3C-7A58-451282A3A94D}"/>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NodeJS</a:t>
            </a:r>
          </a:p>
        </p:txBody>
      </p:sp>
      <p:sp>
        <p:nvSpPr>
          <p:cNvPr id="3" name="Text Placeholder 2">
            <a:extLst>
              <a:ext uri="{FF2B5EF4-FFF2-40B4-BE49-F238E27FC236}">
                <a16:creationId xmlns:a16="http://schemas.microsoft.com/office/drawing/2014/main" id="{95735AC4-C0E5-DDEA-400B-3E7174472DDB}"/>
              </a:ext>
            </a:extLst>
          </p:cNvPr>
          <p:cNvSpPr>
            <a:spLocks noGrp="1"/>
          </p:cNvSpPr>
          <p:nvPr>
            <p:ph type="body" sz="quarter" idx="28"/>
          </p:nvPr>
        </p:nvSpPr>
        <p:spPr>
          <a:xfrm>
            <a:off x="5271608" y="1469068"/>
            <a:ext cx="5162709" cy="1959931"/>
          </a:xfrm>
        </p:spPr>
        <p:txBody>
          <a:bodyPr/>
          <a:lstStyle/>
          <a:p>
            <a:pPr marL="0" indent="0" algn="just">
              <a:buNone/>
            </a:pPr>
            <a:r>
              <a:rPr lang="en-US" sz="1800">
                <a:effectLst/>
                <a:latin typeface="Roboto" panose="02000000000000000000" pitchFamily="2" charset="0"/>
                <a:ea typeface="Roboto" panose="02000000000000000000" pitchFamily="2" charset="0"/>
                <a:cs typeface="Roboto" panose="02000000000000000000" pitchFamily="2" charset="0"/>
              </a:rPr>
              <a:t>Node.js là một môi trường runtime mã nguồn mở, chạy trên nền tảng V8 JavaScript Engine của Google. Được thiết kế để xây dựng các ứng dụng web hiệu suất cao, Node.js sử dụng kiến trúc hướng sự kiện và mô hình xử lý không đồng bộ (asynchronous), rất phù hợp với các hệ thống yêu cầu tốc độ và khả năng mở rộng cao.</a:t>
            </a:r>
          </a:p>
          <a:p>
            <a:endParaRPr lang="en-US">
              <a:latin typeface="Roboto" panose="02000000000000000000" pitchFamily="2" charset="0"/>
              <a:ea typeface="Roboto" panose="02000000000000000000" pitchFamily="2" charset="0"/>
              <a:cs typeface="Roboto" panose="02000000000000000000" pitchFamily="2" charset="0"/>
            </a:endParaRPr>
          </a:p>
        </p:txBody>
      </p:sp>
      <p:sp>
        <p:nvSpPr>
          <p:cNvPr id="5" name="Text Placeholder 4">
            <a:extLst>
              <a:ext uri="{FF2B5EF4-FFF2-40B4-BE49-F238E27FC236}">
                <a16:creationId xmlns:a16="http://schemas.microsoft.com/office/drawing/2014/main" id="{164114EF-67B3-B8D9-96A7-9148F67635D5}"/>
              </a:ext>
            </a:extLst>
          </p:cNvPr>
          <p:cNvSpPr>
            <a:spLocks noGrp="1"/>
          </p:cNvSpPr>
          <p:nvPr>
            <p:ph type="body" sz="quarter" idx="31"/>
          </p:nvPr>
        </p:nvSpPr>
        <p:spPr>
          <a:xfrm>
            <a:off x="5271608" y="3646114"/>
            <a:ext cx="5162709" cy="421399"/>
          </a:xfrm>
        </p:spPr>
        <p:txBody>
          <a:bodyPr/>
          <a:lstStyle/>
          <a:p>
            <a:r>
              <a:rPr lang="en-US">
                <a:latin typeface="Roboto" panose="02000000000000000000" pitchFamily="2" charset="0"/>
                <a:ea typeface="Roboto" panose="02000000000000000000" pitchFamily="2" charset="0"/>
                <a:cs typeface="Roboto" panose="02000000000000000000" pitchFamily="2" charset="0"/>
              </a:rPr>
              <a:t>ReactJS</a:t>
            </a:r>
          </a:p>
        </p:txBody>
      </p:sp>
      <p:sp>
        <p:nvSpPr>
          <p:cNvPr id="7" name="Text Placeholder 6">
            <a:extLst>
              <a:ext uri="{FF2B5EF4-FFF2-40B4-BE49-F238E27FC236}">
                <a16:creationId xmlns:a16="http://schemas.microsoft.com/office/drawing/2014/main" id="{4DCEA68E-9144-EEAA-9C4F-C6AD42531470}"/>
              </a:ext>
            </a:extLst>
          </p:cNvPr>
          <p:cNvSpPr>
            <a:spLocks noGrp="1"/>
          </p:cNvSpPr>
          <p:nvPr>
            <p:ph type="body" sz="quarter" idx="35"/>
          </p:nvPr>
        </p:nvSpPr>
        <p:spPr>
          <a:xfrm>
            <a:off x="5271608" y="4170218"/>
            <a:ext cx="5162709" cy="2507642"/>
          </a:xfrm>
        </p:spPr>
        <p:txBody>
          <a:bodyPr/>
          <a:lstStyle/>
          <a:p>
            <a:pPr marL="0" indent="0" algn="just">
              <a:buNone/>
            </a:pPr>
            <a:r>
              <a:rPr lang="en-US" sz="1800">
                <a:effectLst/>
                <a:latin typeface="Roboto" panose="02000000000000000000" pitchFamily="2" charset="0"/>
                <a:ea typeface="Roboto" panose="02000000000000000000" pitchFamily="2" charset="0"/>
                <a:cs typeface="Roboto" panose="02000000000000000000" pitchFamily="2" charset="0"/>
              </a:rPr>
              <a:t>React là một thư viện JavaScript mã nguồn mở được phát triển bởi Facebook, được thiết kế để xây dựng giao diện người dùng (User Interface - UI) một cách linh hoạt và hiệu quả. Với cơ chế quản lý DOM ảo (Virtual DOM) và cách tiếp cận hướng thành phần (Component-based), React trở thành lựa chọn phổ biến trong việc phát triển ứng dụng web hiện đại.</a:t>
            </a:r>
          </a:p>
        </p:txBody>
      </p:sp>
      <p:sp>
        <p:nvSpPr>
          <p:cNvPr id="8" name="Title 7">
            <a:extLst>
              <a:ext uri="{FF2B5EF4-FFF2-40B4-BE49-F238E27FC236}">
                <a16:creationId xmlns:a16="http://schemas.microsoft.com/office/drawing/2014/main" id="{22D80EE9-13F0-77ED-1DAB-C43715B2DE7F}"/>
              </a:ext>
            </a:extLst>
          </p:cNvPr>
          <p:cNvSpPr>
            <a:spLocks noGrp="1"/>
          </p:cNvSpPr>
          <p:nvPr>
            <p:ph type="title"/>
          </p:nvPr>
        </p:nvSpPr>
        <p:spPr/>
        <p:txBody>
          <a:bodyPr/>
          <a:lstStyle/>
          <a:p>
            <a:r>
              <a:rPr lang="en-US" sz="4400" b="1">
                <a:latin typeface="Roboto" panose="02000000000000000000" pitchFamily="2" charset="0"/>
                <a:ea typeface="Roboto" panose="02000000000000000000" pitchFamily="2" charset="0"/>
              </a:rPr>
              <a:t>1.CƠ SỞ LÝ THUYẾT</a:t>
            </a:r>
            <a:endParaRPr lang="en-US"/>
          </a:p>
        </p:txBody>
      </p:sp>
      <p:pic>
        <p:nvPicPr>
          <p:cNvPr id="14" name="Picture Placeholder 13">
            <a:extLst>
              <a:ext uri="{FF2B5EF4-FFF2-40B4-BE49-F238E27FC236}">
                <a16:creationId xmlns:a16="http://schemas.microsoft.com/office/drawing/2014/main" id="{187C85A6-4EE1-574B-B613-491E67B43591}"/>
              </a:ext>
            </a:extLst>
          </p:cNvPr>
          <p:cNvPicPr>
            <a:picLocks noGrp="1" noChangeAspect="1"/>
          </p:cNvPicPr>
          <p:nvPr>
            <p:ph type="pic" sz="quarter" idx="36"/>
          </p:nvPr>
        </p:nvPicPr>
        <p:blipFill>
          <a:blip r:embed="rId2"/>
          <a:srcRect l="18561" r="18561"/>
          <a:stretch>
            <a:fillRect/>
          </a:stretch>
        </p:blipFill>
        <p:spPr>
          <a:xfrm>
            <a:off x="4728315" y="952636"/>
            <a:ext cx="507778" cy="565882"/>
          </a:xfrm>
        </p:spPr>
      </p:pic>
      <p:pic>
        <p:nvPicPr>
          <p:cNvPr id="16" name="Picture Placeholder 15">
            <a:extLst>
              <a:ext uri="{FF2B5EF4-FFF2-40B4-BE49-F238E27FC236}">
                <a16:creationId xmlns:a16="http://schemas.microsoft.com/office/drawing/2014/main" id="{0795D204-870B-B479-EDA4-ACE1F7278BBA}"/>
              </a:ext>
            </a:extLst>
          </p:cNvPr>
          <p:cNvPicPr>
            <a:picLocks noGrp="1" noChangeAspect="1"/>
          </p:cNvPicPr>
          <p:nvPr>
            <p:ph type="pic" sz="quarter" idx="38"/>
          </p:nvPr>
        </p:nvPicPr>
        <p:blipFill>
          <a:blip r:embed="rId3"/>
          <a:srcRect l="2661" r="2661"/>
          <a:stretch>
            <a:fillRect/>
          </a:stretch>
        </p:blipFill>
        <p:spPr>
          <a:xfrm>
            <a:off x="4713288" y="3573463"/>
            <a:ext cx="536575" cy="566737"/>
          </a:xfrm>
        </p:spPr>
      </p:pic>
      <p:sp>
        <p:nvSpPr>
          <p:cNvPr id="12" name="Slide Number Placeholder 11">
            <a:extLst>
              <a:ext uri="{FF2B5EF4-FFF2-40B4-BE49-F238E27FC236}">
                <a16:creationId xmlns:a16="http://schemas.microsoft.com/office/drawing/2014/main" id="{78B1CB52-7F94-2929-DC12-843CD3C67A23}"/>
              </a:ext>
            </a:extLst>
          </p:cNvPr>
          <p:cNvSpPr>
            <a:spLocks noGrp="1"/>
          </p:cNvSpPr>
          <p:nvPr>
            <p:ph type="sldNum" sz="quarter" idx="40"/>
          </p:nvPr>
        </p:nvSpPr>
        <p:spPr/>
        <p:txBody>
          <a:bodyPr/>
          <a:lstStyle/>
          <a:p>
            <a:fld id="{47FEACEE-25B4-4A2D-B147-27296E36371D}" type="slidenum">
              <a:rPr lang="en-US" altLang="zh-CN" smtClean="0"/>
              <a:pPr/>
              <a:t>6</a:t>
            </a:fld>
            <a:endParaRPr lang="en-US" altLang="zh-CN" dirty="0"/>
          </a:p>
        </p:txBody>
      </p:sp>
    </p:spTree>
    <p:extLst>
      <p:ext uri="{BB962C8B-B14F-4D97-AF65-F5344CB8AC3E}">
        <p14:creationId xmlns:p14="http://schemas.microsoft.com/office/powerpoint/2010/main" val="589599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AD330-B71F-E966-B157-C113E64B1E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79A5D9-2592-ACFB-8697-CD03FDA4041D}"/>
              </a:ext>
            </a:extLst>
          </p:cNvPr>
          <p:cNvSpPr>
            <a:spLocks noGrp="1"/>
          </p:cNvSpPr>
          <p:nvPr>
            <p:ph type="title"/>
          </p:nvPr>
        </p:nvSpPr>
        <p:spPr/>
        <p:txBody>
          <a:bodyPr/>
          <a:lstStyle/>
          <a:p>
            <a:pPr algn="just"/>
            <a:r>
              <a:rPr lang="en-US" sz="3500" b="1">
                <a:latin typeface="Roboto" panose="02000000000000000000" pitchFamily="2" charset="0"/>
                <a:ea typeface="Roboto" panose="02000000000000000000" pitchFamily="2" charset="0"/>
              </a:rPr>
              <a:t>2. PHÂN TÍCH THIẾT KẾ HỆ THỐNG</a:t>
            </a:r>
            <a:endParaRPr lang="en-US" sz="3500" b="1" dirty="0">
              <a:latin typeface="Roboto" panose="02000000000000000000" pitchFamily="2" charset="0"/>
              <a:ea typeface="Roboto" panose="02000000000000000000" pitchFamily="2" charset="0"/>
            </a:endParaRPr>
          </a:p>
        </p:txBody>
      </p:sp>
      <p:sp>
        <p:nvSpPr>
          <p:cNvPr id="3" name="Text Placeholder 2">
            <a:extLst>
              <a:ext uri="{FF2B5EF4-FFF2-40B4-BE49-F238E27FC236}">
                <a16:creationId xmlns:a16="http://schemas.microsoft.com/office/drawing/2014/main" id="{2E2F29AD-6805-17EE-4979-A072B5327A6F}"/>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Mô hình ERD, </a:t>
            </a:r>
          </a:p>
          <a:p>
            <a:r>
              <a:rPr lang="en-US">
                <a:latin typeface="Roboto" panose="02000000000000000000" pitchFamily="2" charset="0"/>
                <a:ea typeface="Roboto" panose="02000000000000000000" pitchFamily="2" charset="0"/>
                <a:cs typeface="Roboto" panose="02000000000000000000" pitchFamily="2" charset="0"/>
              </a:rPr>
              <a:t>Mô hình vật lý</a:t>
            </a:r>
          </a:p>
          <a:p>
            <a:r>
              <a:rPr lang="en-US">
                <a:latin typeface="Roboto" panose="02000000000000000000" pitchFamily="2" charset="0"/>
                <a:ea typeface="Roboto" panose="02000000000000000000" pitchFamily="2" charset="0"/>
                <a:cs typeface="Roboto" panose="02000000000000000000" pitchFamily="2" charset="0"/>
              </a:rPr>
              <a:t>Kiến trúc Tích Hợp</a:t>
            </a:r>
          </a:p>
        </p:txBody>
      </p:sp>
      <p:sp>
        <p:nvSpPr>
          <p:cNvPr id="4" name="Footer Placeholder 3">
            <a:extLst>
              <a:ext uri="{FF2B5EF4-FFF2-40B4-BE49-F238E27FC236}">
                <a16:creationId xmlns:a16="http://schemas.microsoft.com/office/drawing/2014/main" id="{4F3FD3D4-4F92-7606-4FB0-8AE86881F3C8}"/>
              </a:ext>
            </a:extLst>
          </p:cNvPr>
          <p:cNvSpPr>
            <a:spLocks noGrp="1"/>
          </p:cNvSpPr>
          <p:nvPr>
            <p:ph type="ftr" sz="quarter" idx="30"/>
          </p:nvPr>
        </p:nvSpPr>
        <p:spPr/>
        <p:txBody>
          <a:bodyPr/>
          <a:lstStyle/>
          <a:p>
            <a:r>
              <a:rPr lang="en-US" noProof="0"/>
              <a:t>XÂY DỰNG HỆ THỐNG QUẢN LÝ ĐĂNG KÝ GIỜ NHIỆM VỤ CỦA GIẢNG VIÊN KHOA KỸ THUẬT VÀ CÔNG NGHỆ </a:t>
            </a:r>
            <a:endParaRPr lang="en-US" noProof="0" dirty="0"/>
          </a:p>
        </p:txBody>
      </p:sp>
      <p:sp>
        <p:nvSpPr>
          <p:cNvPr id="5" name="Slide Number Placeholder 4">
            <a:extLst>
              <a:ext uri="{FF2B5EF4-FFF2-40B4-BE49-F238E27FC236}">
                <a16:creationId xmlns:a16="http://schemas.microsoft.com/office/drawing/2014/main" id="{415924E9-7522-834C-F120-FA271B929D0C}"/>
              </a:ext>
            </a:extLst>
          </p:cNvPr>
          <p:cNvSpPr>
            <a:spLocks noGrp="1"/>
          </p:cNvSpPr>
          <p:nvPr>
            <p:ph type="sldNum" sz="quarter" idx="31"/>
          </p:nvPr>
        </p:nvSpPr>
        <p:spPr/>
        <p:txBody>
          <a:bodyPr/>
          <a:lstStyle/>
          <a:p>
            <a:fld id="{47FEACEE-25B4-4A2D-B147-27296E36371D}" type="slidenum">
              <a:rPr lang="en-US" altLang="zh-CN" noProof="0" smtClean="0"/>
              <a:pPr/>
              <a:t>7</a:t>
            </a:fld>
            <a:endParaRPr lang="en-US" altLang="zh-CN" noProof="0" dirty="0"/>
          </a:p>
        </p:txBody>
      </p:sp>
    </p:spTree>
    <p:extLst>
      <p:ext uri="{BB962C8B-B14F-4D97-AF65-F5344CB8AC3E}">
        <p14:creationId xmlns:p14="http://schemas.microsoft.com/office/powerpoint/2010/main" val="2178827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033D7A-6DF2-F22C-D0D7-C7C79C635BCC}"/>
              </a:ext>
            </a:extLst>
          </p:cNvPr>
          <p:cNvPicPr>
            <a:picLocks noChangeAspect="1"/>
          </p:cNvPicPr>
          <p:nvPr/>
        </p:nvPicPr>
        <p:blipFill>
          <a:blip r:embed="rId2"/>
          <a:stretch>
            <a:fillRect/>
          </a:stretch>
        </p:blipFill>
        <p:spPr>
          <a:xfrm>
            <a:off x="0" y="160020"/>
            <a:ext cx="12143279" cy="6057900"/>
          </a:xfrm>
          <a:prstGeom prst="rect">
            <a:avLst/>
          </a:prstGeom>
        </p:spPr>
      </p:pic>
      <p:sp>
        <p:nvSpPr>
          <p:cNvPr id="2" name="Title 1">
            <a:extLst>
              <a:ext uri="{FF2B5EF4-FFF2-40B4-BE49-F238E27FC236}">
                <a16:creationId xmlns:a16="http://schemas.microsoft.com/office/drawing/2014/main" id="{777934B7-F024-4B7C-2A4E-078DAA5F69ED}"/>
              </a:ext>
            </a:extLst>
          </p:cNvPr>
          <p:cNvSpPr>
            <a:spLocks noGrp="1"/>
          </p:cNvSpPr>
          <p:nvPr>
            <p:ph type="title"/>
          </p:nvPr>
        </p:nvSpPr>
        <p:spPr>
          <a:xfrm>
            <a:off x="587829" y="507076"/>
            <a:ext cx="2569709" cy="535912"/>
          </a:xfrm>
        </p:spPr>
        <p:txBody>
          <a:bodyPr/>
          <a:lstStyle/>
          <a:p>
            <a:r>
              <a:rPr lang="en-US" sz="3200">
                <a:latin typeface="Roboto" panose="02000000000000000000" pitchFamily="2" charset="0"/>
                <a:ea typeface="Roboto" panose="02000000000000000000" pitchFamily="2" charset="0"/>
                <a:cs typeface="Roboto" panose="02000000000000000000" pitchFamily="2" charset="0"/>
              </a:rPr>
              <a:t>Mô hình ERD</a:t>
            </a:r>
          </a:p>
        </p:txBody>
      </p:sp>
      <p:sp>
        <p:nvSpPr>
          <p:cNvPr id="4" name="Footer Placeholder 3">
            <a:extLst>
              <a:ext uri="{FF2B5EF4-FFF2-40B4-BE49-F238E27FC236}">
                <a16:creationId xmlns:a16="http://schemas.microsoft.com/office/drawing/2014/main" id="{0850FE42-D3C1-36B6-C3C3-02C44B340C4A}"/>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8CB22113-B01F-9698-04FD-D3E089DACBC0}"/>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spTree>
    <p:extLst>
      <p:ext uri="{BB962C8B-B14F-4D97-AF65-F5344CB8AC3E}">
        <p14:creationId xmlns:p14="http://schemas.microsoft.com/office/powerpoint/2010/main" val="3838718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93EBB-C96C-86D7-6F48-194E34B9302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79A3057B-07D2-822B-648F-59E6E690353C}"/>
              </a:ext>
            </a:extLst>
          </p:cNvPr>
          <p:cNvPicPr>
            <a:picLocks noChangeAspect="1"/>
          </p:cNvPicPr>
          <p:nvPr/>
        </p:nvPicPr>
        <p:blipFill>
          <a:blip r:embed="rId2"/>
          <a:stretch>
            <a:fillRect/>
          </a:stretch>
        </p:blipFill>
        <p:spPr>
          <a:xfrm>
            <a:off x="0" y="0"/>
            <a:ext cx="12192000" cy="6062291"/>
          </a:xfrm>
          <a:prstGeom prst="rect">
            <a:avLst/>
          </a:prstGeom>
        </p:spPr>
      </p:pic>
      <p:sp>
        <p:nvSpPr>
          <p:cNvPr id="2" name="Title 1">
            <a:extLst>
              <a:ext uri="{FF2B5EF4-FFF2-40B4-BE49-F238E27FC236}">
                <a16:creationId xmlns:a16="http://schemas.microsoft.com/office/drawing/2014/main" id="{3117E874-44F9-44D3-8222-C8BD3EE0DF15}"/>
              </a:ext>
            </a:extLst>
          </p:cNvPr>
          <p:cNvSpPr>
            <a:spLocks noGrp="1"/>
          </p:cNvSpPr>
          <p:nvPr>
            <p:ph type="title"/>
          </p:nvPr>
        </p:nvSpPr>
        <p:spPr>
          <a:xfrm>
            <a:off x="7545841" y="5107651"/>
            <a:ext cx="3226934" cy="535912"/>
          </a:xfrm>
        </p:spPr>
        <p:txBody>
          <a:bodyPr/>
          <a:lstStyle/>
          <a:p>
            <a:r>
              <a:rPr lang="en-US" sz="3200">
                <a:latin typeface="Roboto" panose="02000000000000000000" pitchFamily="2" charset="0"/>
                <a:ea typeface="Roboto" panose="02000000000000000000" pitchFamily="2" charset="0"/>
                <a:cs typeface="Roboto" panose="02000000000000000000" pitchFamily="2" charset="0"/>
              </a:rPr>
              <a:t>Mô hình vật lý</a:t>
            </a:r>
          </a:p>
        </p:txBody>
      </p:sp>
      <p:sp>
        <p:nvSpPr>
          <p:cNvPr id="4" name="Footer Placeholder 3">
            <a:extLst>
              <a:ext uri="{FF2B5EF4-FFF2-40B4-BE49-F238E27FC236}">
                <a16:creationId xmlns:a16="http://schemas.microsoft.com/office/drawing/2014/main" id="{E7A4EE49-E254-666A-73EF-A72114946DF1}"/>
              </a:ext>
            </a:extLst>
          </p:cNvPr>
          <p:cNvSpPr>
            <a:spLocks noGrp="1"/>
          </p:cNvSpPr>
          <p:nvPr>
            <p:ph type="ftr" sz="quarter" idx="28"/>
          </p:nvPr>
        </p:nvSpPr>
        <p:spPr/>
        <p:txBody>
          <a:bodyPr/>
          <a:lstStyle/>
          <a:p>
            <a:r>
              <a:rPr lang="en-US"/>
              <a:t>XÂY DỰNG HỆ THỐNG QUẢN LÝ ĐĂNG KÝ GIỜ NHIỆM VỤ CỦA GIẢNG VIÊN KHOA KỸ THUẬT VÀ CÔNG NGHỆ </a:t>
            </a:r>
            <a:endParaRPr lang="en-US" dirty="0"/>
          </a:p>
        </p:txBody>
      </p:sp>
      <p:sp>
        <p:nvSpPr>
          <p:cNvPr id="5" name="Slide Number Placeholder 4">
            <a:extLst>
              <a:ext uri="{FF2B5EF4-FFF2-40B4-BE49-F238E27FC236}">
                <a16:creationId xmlns:a16="http://schemas.microsoft.com/office/drawing/2014/main" id="{187CDF02-FFD2-5761-F0EB-ED27096C4EF0}"/>
              </a:ext>
            </a:extLst>
          </p:cNvPr>
          <p:cNvSpPr>
            <a:spLocks noGrp="1"/>
          </p:cNvSpPr>
          <p:nvPr>
            <p:ph type="sldNum" sz="quarter" idx="29"/>
          </p:nvPr>
        </p:nvSpPr>
        <p:spPr/>
        <p:txBody>
          <a:bodyPr/>
          <a:lstStyle/>
          <a:p>
            <a:fld id="{47FEACEE-25B4-4A2D-B147-27296E36371D}" type="slidenum">
              <a:rPr lang="en-US" altLang="zh-CN" smtClean="0"/>
              <a:pPr/>
              <a:t>9</a:t>
            </a:fld>
            <a:endParaRPr lang="en-US" altLang="zh-CN" dirty="0"/>
          </a:p>
        </p:txBody>
      </p:sp>
    </p:spTree>
    <p:extLst>
      <p:ext uri="{BB962C8B-B14F-4D97-AF65-F5344CB8AC3E}">
        <p14:creationId xmlns:p14="http://schemas.microsoft.com/office/powerpoint/2010/main" val="2754636595"/>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1530B71D02ACE43A328C0D9C2A119D0" ma:contentTypeVersion="10" ma:contentTypeDescription="Create a new document." ma:contentTypeScope="" ma:versionID="553e2dd784ab2cb94cda90b2a908bd4a">
  <xsd:schema xmlns:xsd="http://www.w3.org/2001/XMLSchema" xmlns:xs="http://www.w3.org/2001/XMLSchema" xmlns:p="http://schemas.microsoft.com/office/2006/metadata/properties" xmlns:ns3="be8b919e-9569-47f6-bc8c-78b2bf92f632" targetNamespace="http://schemas.microsoft.com/office/2006/metadata/properties" ma:root="true" ma:fieldsID="c88adbe775f43691c6d12f1861cac544" ns3:_="">
    <xsd:import namespace="be8b919e-9569-47f6-bc8c-78b2bf92f63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8b919e-9569-47f6-bc8c-78b2bf92f6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2.xml><?xml version="1.0" encoding="utf-8"?>
<ds:datastoreItem xmlns:ds="http://schemas.openxmlformats.org/officeDocument/2006/customXml" ds:itemID="{05448A46-0F98-4A47-883B-D717E6540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8b919e-9569-47f6-bc8c-78b2bf92f6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AD9BE2-6B3D-4616-B044-300A8177DEA5}">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be8b919e-9569-47f6-bc8c-78b2bf92f632"/>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1037</TotalTime>
  <Words>1198</Words>
  <Application>Microsoft Office PowerPoint</Application>
  <PresentationFormat>Widescreen</PresentationFormat>
  <Paragraphs>91</Paragraphs>
  <Slides>21</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等线</vt:lpstr>
      <vt:lpstr>Abadi</vt:lpstr>
      <vt:lpstr>Arial</vt:lpstr>
      <vt:lpstr>Calibri</vt:lpstr>
      <vt:lpstr>Posterama Text Black</vt:lpstr>
      <vt:lpstr>Posterama Text Black (Headings)</vt:lpstr>
      <vt:lpstr>Posterama Text SemiBold</vt:lpstr>
      <vt:lpstr>Roboto</vt:lpstr>
      <vt:lpstr>Custom​​</vt:lpstr>
      <vt:lpstr>THỰC TẬP ĐỒ ÁN CHUYÊN NGÀNH HỌC KỲ 1, NĂM HỌC 2024-2025</vt:lpstr>
      <vt:lpstr>XÂY DỰNG HỆ THỐNG QUẢN LÝ ĐĂNG KÝ GIỜ NHIỆM VỤ CỦA GIẢNG VIÊN KHOA KỸ THUẬT VÀ CÔNG NGHỆ  </vt:lpstr>
      <vt:lpstr>PowerPoint Presentation</vt:lpstr>
      <vt:lpstr>NỘI DUNG</vt:lpstr>
      <vt:lpstr>1.CƠ SỞ LÝ THUYẾT </vt:lpstr>
      <vt:lpstr>1.CƠ SỞ LÝ THUYẾT</vt:lpstr>
      <vt:lpstr>2. PHÂN TÍCH THIẾT KẾ HỆ THỐNG</vt:lpstr>
      <vt:lpstr>Mô hình ERD</vt:lpstr>
      <vt:lpstr>Mô hình vật lý</vt:lpstr>
      <vt:lpstr>Kiến trúc Tích Hợp</vt:lpstr>
      <vt:lpstr>3. XÂY DỰNG WEBSITE</vt:lpstr>
      <vt:lpstr>Giao diện đăng nhập</vt:lpstr>
      <vt:lpstr>PowerPoint Presentation</vt:lpstr>
      <vt:lpstr>PowerPoint Presentation</vt:lpstr>
      <vt:lpstr>PowerPoint Presentation</vt:lpstr>
      <vt:lpstr>PowerPoint Presentation</vt:lpstr>
      <vt:lpstr>4. KẾT LUẬN VÀ PHÁT TRIỂN</vt:lpstr>
      <vt:lpstr>Kết quả đạt được</vt:lpstr>
      <vt:lpstr>Hạn chế</vt:lpstr>
      <vt:lpstr>Hướng phát triển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Ho Hoang Phuc</dc:creator>
  <cp:lastModifiedBy>Nguyễn Lâm Quốc Bảo</cp:lastModifiedBy>
  <cp:revision>59</cp:revision>
  <dcterms:created xsi:type="dcterms:W3CDTF">2024-01-14T03:31:11Z</dcterms:created>
  <dcterms:modified xsi:type="dcterms:W3CDTF">2025-01-11T18:27:29Z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0x01010041530B71D02ACE43A328C0D9C2A119D0</vt:lpwstr>
  </property>
</Properties>
</file>